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91" r:id="rId3"/>
    <p:sldId id="265" r:id="rId4"/>
    <p:sldId id="282" r:id="rId5"/>
    <p:sldId id="287" r:id="rId6"/>
    <p:sldId id="285" r:id="rId7"/>
    <p:sldId id="297" r:id="rId8"/>
    <p:sldId id="298" r:id="rId9"/>
    <p:sldId id="295" r:id="rId10"/>
    <p:sldId id="299" r:id="rId11"/>
    <p:sldId id="300" r:id="rId12"/>
    <p:sldId id="273" r:id="rId13"/>
    <p:sldId id="275" r:id="rId14"/>
    <p:sldId id="274" r:id="rId15"/>
    <p:sldId id="290"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D5B5F071-B24D-4667-85CB-10EAF14A28E7}">
          <p14:sldIdLst>
            <p14:sldId id="257"/>
            <p14:sldId id="291"/>
            <p14:sldId id="265"/>
            <p14:sldId id="282"/>
            <p14:sldId id="287"/>
            <p14:sldId id="285"/>
            <p14:sldId id="297"/>
            <p14:sldId id="298"/>
            <p14:sldId id="295"/>
            <p14:sldId id="299"/>
            <p14:sldId id="300"/>
            <p14:sldId id="273"/>
            <p14:sldId id="275"/>
            <p14:sldId id="274"/>
            <p14:sldId id="290"/>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CC99"/>
    <a:srgbClr val="EE92C0"/>
    <a:srgbClr val="A1E4F1"/>
    <a:srgbClr val="006600"/>
    <a:srgbClr val="FF6699"/>
    <a:srgbClr val="FFCCFF"/>
    <a:srgbClr val="9999FF"/>
    <a:srgbClr val="3366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660"/>
  </p:normalViewPr>
  <p:slideViewPr>
    <p:cSldViewPr snapToGrid="0">
      <p:cViewPr varScale="1">
        <p:scale>
          <a:sx n="117" d="100"/>
          <a:sy n="117" d="100"/>
        </p:scale>
        <p:origin x="-1218"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RECEPCI&#211;N\RECEPCION%202022\INFORME%202022\JUNIO\30-06-2022-InformeCorrespondencia%20.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ser\Desktop\RECEPCI&#211;N\RECEPCION%202022\INFORME%202022\JUNIO\30-06-2022-InformeCorrespondencia%2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er\Desktop\RECEPCI&#211;N\RECEPCION%202022\INFORME%202022\JUNIO\30-06-2022-InformeCorrespondencia%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RECEPCI&#211;N\RECEPCION%202022\INFORME%202022\JUNIO\30-06-2022-InformeCorrespondencia%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RECEPCI&#211;N\RECEPCION%202022\INFORME%202022\JUNIO\30-06-2022-InformeCorrespondencia%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RECEPCI&#211;N\RECEPCION%202022\INFORME%202022\JUNIO\30-06-2022-InformeCorrespondencia%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RECEPCI&#211;N\RECEPCION%202022\INFORME%202022\JUNIO\30-06-2022-InformeCorrespondencia%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Desktop\RECEPCI&#211;N\RECEPCION%202022\INFORME%202022\JUNIO\30-06-2022-InformeCorrespondencia%2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er\Desktop\RECEPCI&#211;N\RECEPCION%202022\INFORME%202022\JUNIO\30-06-2022-InformeCorrespondencia%2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er\Desktop\RECEPCI&#211;N\RECEPCION%202022\INFORME%202022\JUNIO\30-06-2022-InformeCorrespondencia%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er\Desktop\RECEPCI&#211;N\RECEPCION%202022\INFORME%202022\JUNIO\30-06-2022-InformeCorrespondencia%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pivotSource>
    <c:name>[30-06-2022-InformeCorrespondencia .xlsx]GRÁFICAS!Tabla dinámica2</c:name>
    <c:fmtId val="33"/>
  </c:pivotSource>
  <c:chart>
    <c:autoTitleDeleted val="1"/>
    <c:pivotFmts>
      <c:pivotFmt>
        <c:idx val="0"/>
        <c:spPr>
          <a:solidFill>
            <a:srgbClr val="00CCFF"/>
          </a:solidFill>
          <a:ln>
            <a:noFill/>
          </a:ln>
          <a:effectLst/>
          <a:scene3d>
            <a:camera prst="orthographicFront"/>
            <a:lightRig rig="threePt" dir="t"/>
          </a:scene3d>
          <a:sp3d>
            <a:bevelT w="152400" h="50800" prst="softRound"/>
          </a:sp3d>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rgbClr val="00CCFF"/>
          </a:solidFill>
          <a:ln>
            <a:solidFill>
              <a:srgbClr val="00CCFF"/>
            </a:solidFill>
          </a:ln>
          <a:effectLst/>
          <a:scene3d>
            <a:camera prst="orthographicFront"/>
            <a:lightRig rig="threePt" dir="t"/>
          </a:scene3d>
          <a:sp3d>
            <a:bevelT w="152400" h="50800" prst="softRound"/>
          </a:sp3d>
        </c:spPr>
      </c:pivotFmt>
      <c:pivotFmt>
        <c:idx val="2"/>
        <c:spPr>
          <a:solidFill>
            <a:srgbClr val="00CCFF"/>
          </a:solidFill>
          <a:ln>
            <a:noFill/>
          </a:ln>
          <a:effectLst/>
          <a:scene3d>
            <a:camera prst="orthographicFront"/>
            <a:lightRig rig="threePt" dir="t"/>
          </a:scene3d>
          <a:sp3d>
            <a:bevelT w="152400" h="50800" prst="softRound"/>
          </a:sp3d>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dLbl>
      </c:pivotFmt>
      <c:pivotFmt>
        <c:idx val="3"/>
        <c:spPr>
          <a:solidFill>
            <a:srgbClr val="00CCFF"/>
          </a:solidFill>
          <a:ln>
            <a:solidFill>
              <a:srgbClr val="00CCFF"/>
            </a:solidFill>
          </a:ln>
          <a:effectLst/>
          <a:scene3d>
            <a:camera prst="orthographicFront"/>
            <a:lightRig rig="threePt" dir="t"/>
          </a:scene3d>
          <a:sp3d>
            <a:bevelT w="152400" h="50800" prst="softRound"/>
          </a:sp3d>
        </c:spPr>
      </c:pivotFmt>
      <c:pivotFmt>
        <c:idx val="4"/>
        <c:spPr>
          <a:solidFill>
            <a:srgbClr val="00CCFF"/>
          </a:solidFill>
          <a:ln>
            <a:noFill/>
          </a:ln>
          <a:effectLst/>
          <a:scene3d>
            <a:camera prst="orthographicFront"/>
            <a:lightRig rig="threePt" dir="t"/>
          </a:scene3d>
          <a:sp3d>
            <a:bevelT w="152400" h="50800" prst="softRound"/>
          </a:sp3d>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dLbl>
      </c:pivotFmt>
      <c:pivotFmt>
        <c:idx val="5"/>
        <c:spPr>
          <a:solidFill>
            <a:srgbClr val="00CCFF"/>
          </a:solidFill>
          <a:ln>
            <a:solidFill>
              <a:srgbClr val="00CCFF"/>
            </a:solidFill>
          </a:ln>
          <a:effectLst/>
          <a:scene3d>
            <a:camera prst="orthographicFront"/>
            <a:lightRig rig="threePt" dir="t"/>
          </a:scene3d>
          <a:sp3d>
            <a:bevelT w="152400" h="50800" prst="softRound"/>
          </a:sp3d>
        </c:spPr>
      </c:pivotFmt>
    </c:pivotFmts>
    <c:plotArea>
      <c:layout>
        <c:manualLayout>
          <c:layoutTarget val="inner"/>
          <c:xMode val="edge"/>
          <c:yMode val="edge"/>
          <c:x val="3.227224493933966E-2"/>
          <c:y val="2.4650171412397736E-2"/>
          <c:w val="0.93888888888888888"/>
          <c:h val="0.7897502028933604"/>
        </c:manualLayout>
      </c:layout>
      <c:barChart>
        <c:barDir val="col"/>
        <c:grouping val="clustered"/>
        <c:varyColors val="0"/>
        <c:ser>
          <c:idx val="0"/>
          <c:order val="0"/>
          <c:tx>
            <c:strRef>
              <c:f>GRÁFICAS!$B$4</c:f>
              <c:strCache>
                <c:ptCount val="1"/>
                <c:pt idx="0">
                  <c:v>Total</c:v>
                </c:pt>
              </c:strCache>
            </c:strRef>
          </c:tx>
          <c:spPr>
            <a:solidFill>
              <a:srgbClr val="00CCFF"/>
            </a:solidFill>
            <a:ln>
              <a:noFill/>
            </a:ln>
            <a:effectLst/>
            <a:scene3d>
              <a:camera prst="orthographicFront"/>
              <a:lightRig rig="threePt" dir="t"/>
            </a:scene3d>
            <a:sp3d>
              <a:bevelT w="152400" h="50800" prst="softRound"/>
            </a:sp3d>
          </c:spPr>
          <c:invertIfNegative val="0"/>
          <c:dPt>
            <c:idx val="0"/>
            <c:invertIfNegative val="0"/>
            <c:bubble3D val="0"/>
            <c:spPr>
              <a:solidFill>
                <a:srgbClr val="00CCFF"/>
              </a:solidFill>
              <a:ln>
                <a:solidFill>
                  <a:srgbClr val="00CCFF"/>
                </a:solidFill>
              </a:ln>
              <a:effectLst/>
              <a:scene3d>
                <a:camera prst="orthographicFront"/>
                <a:lightRig rig="threePt" dir="t"/>
              </a:scene3d>
              <a:sp3d>
                <a:bevelT w="152400" h="50800" prst="softRound"/>
              </a:sp3d>
            </c:spPr>
            <c:extLst xmlns:c16r2="http://schemas.microsoft.com/office/drawing/2015/06/chart">
              <c:ext xmlns:c16="http://schemas.microsoft.com/office/drawing/2014/chart" uri="{C3380CC4-5D6E-409C-BE32-E72D297353CC}">
                <c16:uniqueId val="{00000001-8EB8-4493-B2F6-DF08F094B990}"/>
              </c:ext>
            </c:extLst>
          </c:dPt>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showLeaderLines val="0"/>
          </c:dLbls>
          <c:cat>
            <c:strRef>
              <c:f>GRÁFICAS!$A$5:$A$7</c:f>
              <c:strCache>
                <c:ptCount val="2"/>
                <c:pt idx="0">
                  <c:v>Digital</c:v>
                </c:pt>
                <c:pt idx="1">
                  <c:v>Físico</c:v>
                </c:pt>
              </c:strCache>
            </c:strRef>
          </c:cat>
          <c:val>
            <c:numRef>
              <c:f>GRÁFICAS!$B$5:$B$7</c:f>
              <c:numCache>
                <c:formatCode>0%</c:formatCode>
                <c:ptCount val="2"/>
                <c:pt idx="0">
                  <c:v>0.95585794888815134</c:v>
                </c:pt>
                <c:pt idx="1">
                  <c:v>4.4142051111848657E-2</c:v>
                </c:pt>
              </c:numCache>
            </c:numRef>
          </c:val>
          <c:extLst xmlns:c16r2="http://schemas.microsoft.com/office/drawing/2015/06/chart">
            <c:ext xmlns:c16="http://schemas.microsoft.com/office/drawing/2014/chart" uri="{C3380CC4-5D6E-409C-BE32-E72D297353CC}">
              <c16:uniqueId val="{00000000-E92E-4BCB-BFCE-2B0D97FF7C54}"/>
            </c:ext>
          </c:extLst>
        </c:ser>
        <c:dLbls>
          <c:dLblPos val="outEnd"/>
          <c:showLegendKey val="0"/>
          <c:showVal val="1"/>
          <c:showCatName val="0"/>
          <c:showSerName val="0"/>
          <c:showPercent val="0"/>
          <c:showBubbleSize val="0"/>
        </c:dLbls>
        <c:gapWidth val="219"/>
        <c:overlap val="-27"/>
        <c:axId val="251536512"/>
        <c:axId val="251849728"/>
      </c:barChart>
      <c:catAx>
        <c:axId val="25153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s-CO"/>
          </a:p>
        </c:txPr>
        <c:crossAx val="251849728"/>
        <c:crosses val="autoZero"/>
        <c:auto val="1"/>
        <c:lblAlgn val="ctr"/>
        <c:lblOffset val="100"/>
        <c:noMultiLvlLbl val="0"/>
      </c:catAx>
      <c:valAx>
        <c:axId val="251849728"/>
        <c:scaling>
          <c:orientation val="minMax"/>
        </c:scaling>
        <c:delete val="1"/>
        <c:axPos val="l"/>
        <c:numFmt formatCode="0%" sourceLinked="1"/>
        <c:majorTickMark val="none"/>
        <c:minorTickMark val="none"/>
        <c:tickLblPos val="nextTo"/>
        <c:crossAx val="25153651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Narrow" panose="020B0606020202030204" pitchFamily="34" charset="0"/>
        </a:defRPr>
      </a:pPr>
      <a:endParaRPr lang="es-CO"/>
    </a:p>
  </c:txPr>
  <c:externalData r:id="rId1">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pivotSource>
    <c:name>[30-06-2022-InformeCorrespondencia .xlsx]GRÁFICAS!Tabla dinámica18</c:name>
    <c:fmtId val="19"/>
  </c:pivotSource>
  <c:chart>
    <c:autoTitleDeleted val="0"/>
    <c:pivotFmts>
      <c:pivotFmt>
        <c:idx val="0"/>
        <c:spPr>
          <a:solidFill>
            <a:srgbClr val="92D050"/>
          </a:solidFill>
          <a:ln w="38100">
            <a:solidFill>
              <a:srgbClr val="00B050"/>
            </a:solidFill>
          </a:ln>
        </c:spPr>
        <c:marker>
          <c:symbol val="none"/>
        </c:marker>
        <c:dLbl>
          <c:idx val="0"/>
          <c:spPr/>
          <c:txPr>
            <a:bodyPr/>
            <a:lstStyle/>
            <a:p>
              <a:pPr>
                <a:defRPr b="1">
                  <a:latin typeface="Arial" pitchFamily="34" charset="0"/>
                  <a:cs typeface="Arial" pitchFamily="34" charset="0"/>
                </a:defRPr>
              </a:pPr>
              <a:endParaRPr lang="es-CO"/>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noFill/>
        </c:spPr>
        <c:marker>
          <c:symbol val="none"/>
        </c:marker>
        <c:dLbl>
          <c:idx val="0"/>
          <c:spPr/>
          <c:txPr>
            <a:bodyPr/>
            <a:lstStyle/>
            <a:p>
              <a:pPr>
                <a:defRPr b="1">
                  <a:latin typeface="Arial" pitchFamily="34" charset="0"/>
                  <a:cs typeface="Arial" pitchFamily="34" charset="0"/>
                </a:defRPr>
              </a:pPr>
              <a:endParaRPr lang="es-CO"/>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dLbl>
          <c:idx val="0"/>
          <c:layout>
            <c:manualLayout>
              <c:x val="-9.0610281848632887E-2"/>
              <c:y val="-0.7171446896909203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
        <c:dLbl>
          <c:idx val="0"/>
          <c:layout>
            <c:manualLayout>
              <c:x val="-9.6448519660395193E-2"/>
              <c:y val="-0.6867812425407154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4"/>
        <c:dLbl>
          <c:idx val="0"/>
          <c:layout>
            <c:manualLayout>
              <c:x val="-9.080068899359485E-2"/>
              <c:y val="-0.2997707635672002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5"/>
        <c:dLbl>
          <c:idx val="0"/>
          <c:layout>
            <c:manualLayout>
              <c:x val="-8.7073099194282716E-2"/>
              <c:y val="-0.2977337804938394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
        <c:dLbl>
          <c:idx val="0"/>
          <c:layout>
            <c:manualLayout>
              <c:x val="-9.4912816948764217E-2"/>
              <c:y val="-0.2828737007928952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
        <c:dLbl>
          <c:idx val="0"/>
          <c:layout>
            <c:manualLayout>
              <c:x val="-7.4999999999999997E-2"/>
              <c:y val="-6.446558763487897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8"/>
        <c:spPr>
          <a:solidFill>
            <a:srgbClr val="92D050"/>
          </a:solidFill>
          <a:ln w="38100">
            <a:solidFill>
              <a:srgbClr val="00B050"/>
            </a:solidFill>
          </a:ln>
        </c:spPr>
        <c:marker>
          <c:symbol val="none"/>
        </c:marker>
        <c:dLbl>
          <c:idx val="0"/>
          <c:spPr/>
          <c:txPr>
            <a:bodyPr/>
            <a:lstStyle/>
            <a:p>
              <a:pPr>
                <a:defRPr b="1">
                  <a:latin typeface="Arial" pitchFamily="34" charset="0"/>
                  <a:cs typeface="Arial" pitchFamily="34" charset="0"/>
                </a:defRPr>
              </a:pPr>
              <a:endParaRPr lang="es-CO"/>
            </a:p>
          </c:txPr>
          <c:dLblPos val="ctr"/>
          <c:showLegendKey val="0"/>
          <c:showVal val="1"/>
          <c:showCatName val="0"/>
          <c:showSerName val="0"/>
          <c:showPercent val="0"/>
          <c:showBubbleSize val="0"/>
        </c:dLbl>
      </c:pivotFmt>
      <c:pivotFmt>
        <c:idx val="9"/>
        <c:spPr>
          <a:noFill/>
        </c:spPr>
        <c:marker>
          <c:symbol val="none"/>
        </c:marker>
        <c:dLbl>
          <c:idx val="0"/>
          <c:spPr/>
          <c:txPr>
            <a:bodyPr/>
            <a:lstStyle/>
            <a:p>
              <a:pPr>
                <a:defRPr b="1">
                  <a:latin typeface="Arial" pitchFamily="34" charset="0"/>
                  <a:cs typeface="Arial" pitchFamily="34" charset="0"/>
                </a:defRPr>
              </a:pPr>
              <a:endParaRPr lang="es-CO"/>
            </a:p>
          </c:txPr>
          <c:dLblPos val="ctr"/>
          <c:showLegendKey val="0"/>
          <c:showVal val="1"/>
          <c:showCatName val="0"/>
          <c:showSerName val="0"/>
          <c:showPercent val="0"/>
          <c:showBubbleSize val="0"/>
        </c:dLbl>
      </c:pivotFmt>
      <c:pivotFmt>
        <c:idx val="10"/>
        <c:dLbl>
          <c:idx val="0"/>
          <c:layout>
            <c:manualLayout>
              <c:x val="-9.6448519660395193E-2"/>
              <c:y val="-0.6867812425407154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1"/>
        <c:dLbl>
          <c:idx val="0"/>
          <c:layout>
            <c:manualLayout>
              <c:x val="-9.0610281848632887E-2"/>
              <c:y val="-0.7171446896909203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2"/>
        <c:dLbl>
          <c:idx val="0"/>
          <c:layout>
            <c:manualLayout>
              <c:x val="-9.4912816948764217E-2"/>
              <c:y val="-0.2828737007928952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3"/>
        <c:dLbl>
          <c:idx val="0"/>
          <c:layout>
            <c:manualLayout>
              <c:x val="-9.080068899359485E-2"/>
              <c:y val="-0.2997707635672002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4"/>
        <c:dLbl>
          <c:idx val="0"/>
          <c:layout>
            <c:manualLayout>
              <c:x val="-8.7073099194282716E-2"/>
              <c:y val="-0.2977337804938394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5"/>
        <c:spPr>
          <a:solidFill>
            <a:srgbClr val="92D050"/>
          </a:solidFill>
          <a:ln w="38100">
            <a:solidFill>
              <a:srgbClr val="00B050"/>
            </a:solidFill>
          </a:ln>
        </c:spPr>
        <c:marker>
          <c:symbol val="none"/>
        </c:marker>
        <c:dLbl>
          <c:idx val="0"/>
          <c:spPr/>
          <c:txPr>
            <a:bodyPr/>
            <a:lstStyle/>
            <a:p>
              <a:pPr>
                <a:defRPr b="1">
                  <a:latin typeface="Arial" pitchFamily="34" charset="0"/>
                  <a:cs typeface="Arial" pitchFamily="34" charset="0"/>
                </a:defRPr>
              </a:pPr>
              <a:endParaRPr lang="es-CO"/>
            </a:p>
          </c:txPr>
          <c:dLblPos val="ctr"/>
          <c:showLegendKey val="0"/>
          <c:showVal val="1"/>
          <c:showCatName val="0"/>
          <c:showSerName val="0"/>
          <c:showPercent val="0"/>
          <c:showBubbleSize val="0"/>
        </c:dLbl>
      </c:pivotFmt>
      <c:pivotFmt>
        <c:idx val="16"/>
        <c:spPr>
          <a:noFill/>
        </c:spPr>
        <c:marker>
          <c:symbol val="none"/>
        </c:marker>
        <c:dLbl>
          <c:idx val="0"/>
          <c:spPr/>
          <c:txPr>
            <a:bodyPr/>
            <a:lstStyle/>
            <a:p>
              <a:pPr>
                <a:defRPr b="1">
                  <a:latin typeface="Arial" pitchFamily="34" charset="0"/>
                  <a:cs typeface="Arial" pitchFamily="34" charset="0"/>
                </a:defRPr>
              </a:pPr>
              <a:endParaRPr lang="es-CO"/>
            </a:p>
          </c:txPr>
          <c:dLblPos val="ctr"/>
          <c:showLegendKey val="0"/>
          <c:showVal val="1"/>
          <c:showCatName val="0"/>
          <c:showSerName val="0"/>
          <c:showPercent val="0"/>
          <c:showBubbleSize val="0"/>
        </c:dLbl>
      </c:pivotFmt>
      <c:pivotFmt>
        <c:idx val="17"/>
        <c:dLbl>
          <c:idx val="0"/>
          <c:layout>
            <c:manualLayout>
              <c:x val="-9.6448519660395193E-2"/>
              <c:y val="-0.6867812425407154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8"/>
        <c:dLbl>
          <c:idx val="0"/>
          <c:layout>
            <c:manualLayout>
              <c:x val="-9.0610281848632887E-2"/>
              <c:y val="-0.7171446896909203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9"/>
        <c:dLbl>
          <c:idx val="0"/>
          <c:layout>
            <c:manualLayout>
              <c:x val="-9.4912816948764217E-2"/>
              <c:y val="-0.2828737007928952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0"/>
        <c:dLbl>
          <c:idx val="0"/>
          <c:layout>
            <c:manualLayout>
              <c:x val="-9.080068899359485E-2"/>
              <c:y val="-0.2997707635672002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1"/>
        <c:dLbl>
          <c:idx val="0"/>
          <c:layout>
            <c:manualLayout>
              <c:x val="-8.7073099194282716E-2"/>
              <c:y val="-0.2977337804938394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GRÁFICAS!$B$221</c:f>
              <c:strCache>
                <c:ptCount val="1"/>
                <c:pt idx="0">
                  <c:v>Cuenta de SEDE</c:v>
                </c:pt>
              </c:strCache>
            </c:strRef>
          </c:tx>
          <c:spPr>
            <a:solidFill>
              <a:srgbClr val="92D050"/>
            </a:solidFill>
            <a:ln w="38100">
              <a:solidFill>
                <a:srgbClr val="00B050"/>
              </a:solidFill>
            </a:ln>
          </c:spPr>
          <c:invertIfNegative val="0"/>
          <c:dLbls>
            <c:dLbl>
              <c:idx val="5"/>
              <c:layout>
                <c:manualLayout>
                  <c:x val="8.3559686443685048E-3"/>
                  <c:y val="2.8933087550139212E-2"/>
                </c:manualLayout>
              </c:layout>
              <c:dLblPos val="outEnd"/>
              <c:showLegendKey val="0"/>
              <c:showVal val="1"/>
              <c:showCatName val="0"/>
              <c:showSerName val="0"/>
              <c:showPercent val="0"/>
              <c:showBubbleSize val="0"/>
            </c:dLbl>
            <c:dLbl>
              <c:idx val="6"/>
              <c:layout>
                <c:manualLayout>
                  <c:x val="0"/>
                  <c:y val="3.4404190434013548E-2"/>
                </c:manualLayout>
              </c:layout>
              <c:dLblPos val="outEnd"/>
              <c:showLegendKey val="0"/>
              <c:showVal val="1"/>
              <c:showCatName val="0"/>
              <c:showSerName val="0"/>
              <c:showPercent val="0"/>
              <c:showBubbleSize val="0"/>
            </c:dLbl>
            <c:txPr>
              <a:bodyPr/>
              <a:lstStyle/>
              <a:p>
                <a:pPr>
                  <a:defRPr b="1">
                    <a:latin typeface="Arial" pitchFamily="34" charset="0"/>
                    <a:cs typeface="Arial" pitchFamily="34" charset="0"/>
                  </a:defRPr>
                </a:pPr>
                <a:endParaRPr lang="es-CO"/>
              </a:p>
            </c:txPr>
            <c:dLblPos val="ctr"/>
            <c:showLegendKey val="0"/>
            <c:showVal val="1"/>
            <c:showCatName val="0"/>
            <c:showSerName val="0"/>
            <c:showPercent val="0"/>
            <c:showBubbleSize val="0"/>
            <c:showLeaderLines val="0"/>
          </c:dLbls>
          <c:cat>
            <c:strRef>
              <c:f>GRÁFICAS!$A$222:$A$229</c:f>
              <c:strCache>
                <c:ptCount val="7"/>
                <c:pt idx="0">
                  <c:v>Oficina Receptora Sibundoy</c:v>
                </c:pt>
                <c:pt idx="1">
                  <c:v>Seccional Piedemonte Amazónico</c:v>
                </c:pt>
                <c:pt idx="2">
                  <c:v>Otros</c:v>
                </c:pt>
                <c:pt idx="3">
                  <c:v>Oficina Receptora Orito</c:v>
                </c:pt>
                <c:pt idx="4">
                  <c:v>Oficina Receptora Valle del Guamuez</c:v>
                </c:pt>
                <c:pt idx="5">
                  <c:v>Corresponsal Puerto Guzmán</c:v>
                </c:pt>
                <c:pt idx="6">
                  <c:v>Corresponsal Villagarzón</c:v>
                </c:pt>
              </c:strCache>
            </c:strRef>
          </c:cat>
          <c:val>
            <c:numRef>
              <c:f>GRÁFICAS!$B$222:$B$229</c:f>
              <c:numCache>
                <c:formatCode>General</c:formatCode>
                <c:ptCount val="7"/>
                <c:pt idx="0">
                  <c:v>27</c:v>
                </c:pt>
                <c:pt idx="1">
                  <c:v>25</c:v>
                </c:pt>
                <c:pt idx="2">
                  <c:v>13</c:v>
                </c:pt>
                <c:pt idx="3">
                  <c:v>12</c:v>
                </c:pt>
                <c:pt idx="4">
                  <c:v>11</c:v>
                </c:pt>
                <c:pt idx="5">
                  <c:v>1</c:v>
                </c:pt>
                <c:pt idx="6">
                  <c:v>1</c:v>
                </c:pt>
              </c:numCache>
            </c:numRef>
          </c:val>
          <c:extLst xmlns:c16r2="http://schemas.microsoft.com/office/drawing/2015/06/chart">
            <c:ext xmlns:c16="http://schemas.microsoft.com/office/drawing/2014/chart" uri="{C3380CC4-5D6E-409C-BE32-E72D297353CC}">
              <c16:uniqueId val="{00000000-E613-42BA-B6B1-C2961AE3F130}"/>
            </c:ext>
          </c:extLst>
        </c:ser>
        <c:ser>
          <c:idx val="1"/>
          <c:order val="1"/>
          <c:tx>
            <c:strRef>
              <c:f>GRÁFICAS!$C$221</c:f>
              <c:strCache>
                <c:ptCount val="1"/>
                <c:pt idx="0">
                  <c:v>Cuenta de SEDE2</c:v>
                </c:pt>
              </c:strCache>
            </c:strRef>
          </c:tx>
          <c:spPr>
            <a:noFill/>
          </c:spPr>
          <c:invertIfNegative val="0"/>
          <c:dLbls>
            <c:dLbl>
              <c:idx val="0"/>
              <c:layout>
                <c:manualLayout>
                  <c:x val="-6.6605526731786935E-2"/>
                  <c:y val="-0.7770544960618829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
              <c:layout>
                <c:manualLayout>
                  <c:x val="-7.0316972056161012E-2"/>
                  <c:y val="-0.7171446270969509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2"/>
              <c:layout>
                <c:manualLayout>
                  <c:x val="-6.9844652430091483E-2"/>
                  <c:y val="-0.3840890850635875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3"/>
              <c:layout>
                <c:manualLayout>
                  <c:x val="-7.7669743214153389E-2"/>
                  <c:y val="-0.3408040453420882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4"/>
              <c:layout>
                <c:manualLayout>
                  <c:x val="-7.1554684461351659E-2"/>
                  <c:y val="-0.3168826172722287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5"/>
              <c:layout>
                <c:manualLayout>
                  <c:x val="-5.9686161702313251E-2"/>
                  <c:y val="-4.3447449626004886E-2"/>
                </c:manualLayout>
              </c:layout>
              <c:dLblPos val="outEnd"/>
              <c:showLegendKey val="0"/>
              <c:showVal val="1"/>
              <c:showCatName val="0"/>
              <c:showSerName val="0"/>
              <c:showPercent val="0"/>
              <c:showBubbleSize val="0"/>
            </c:dLbl>
            <c:dLbl>
              <c:idx val="6"/>
              <c:layout>
                <c:manualLayout>
                  <c:x val="-6.5654777872544576E-2"/>
                  <c:y val="-6.2596309719565049E-2"/>
                </c:manualLayout>
              </c:layout>
              <c:dLblPos val="outEnd"/>
              <c:showLegendKey val="0"/>
              <c:showVal val="1"/>
              <c:showCatName val="0"/>
              <c:showSerName val="0"/>
              <c:showPercent val="0"/>
              <c:showBubbleSize val="0"/>
            </c:dLbl>
            <c:txPr>
              <a:bodyPr/>
              <a:lstStyle/>
              <a:p>
                <a:pPr>
                  <a:defRPr b="1">
                    <a:latin typeface="Arial" pitchFamily="34" charset="0"/>
                    <a:cs typeface="Arial" pitchFamily="34" charset="0"/>
                  </a:defRPr>
                </a:pPr>
                <a:endParaRPr lang="es-CO"/>
              </a:p>
            </c:txPr>
            <c:dLblPos val="ctr"/>
            <c:showLegendKey val="0"/>
            <c:showVal val="1"/>
            <c:showCatName val="0"/>
            <c:showSerName val="0"/>
            <c:showPercent val="0"/>
            <c:showBubbleSize val="0"/>
            <c:showLeaderLines val="0"/>
          </c:dLbls>
          <c:cat>
            <c:strRef>
              <c:f>GRÁFICAS!$A$222:$A$229</c:f>
              <c:strCache>
                <c:ptCount val="7"/>
                <c:pt idx="0">
                  <c:v>Oficina Receptora Sibundoy</c:v>
                </c:pt>
                <c:pt idx="1">
                  <c:v>Seccional Piedemonte Amazónico</c:v>
                </c:pt>
                <c:pt idx="2">
                  <c:v>Otros</c:v>
                </c:pt>
                <c:pt idx="3">
                  <c:v>Oficina Receptora Orito</c:v>
                </c:pt>
                <c:pt idx="4">
                  <c:v>Oficina Receptora Valle del Guamuez</c:v>
                </c:pt>
                <c:pt idx="5">
                  <c:v>Corresponsal Puerto Guzmán</c:v>
                </c:pt>
                <c:pt idx="6">
                  <c:v>Corresponsal Villagarzón</c:v>
                </c:pt>
              </c:strCache>
            </c:strRef>
          </c:cat>
          <c:val>
            <c:numRef>
              <c:f>GRÁFICAS!$C$222:$C$229</c:f>
              <c:numCache>
                <c:formatCode>0%</c:formatCode>
                <c:ptCount val="7"/>
                <c:pt idx="0">
                  <c:v>0.3</c:v>
                </c:pt>
                <c:pt idx="1">
                  <c:v>0.27777777777777779</c:v>
                </c:pt>
                <c:pt idx="2">
                  <c:v>0.14444444444444443</c:v>
                </c:pt>
                <c:pt idx="3">
                  <c:v>0.13333333333333333</c:v>
                </c:pt>
                <c:pt idx="4">
                  <c:v>0.12222222222222222</c:v>
                </c:pt>
                <c:pt idx="5">
                  <c:v>1.1111111111111112E-2</c:v>
                </c:pt>
                <c:pt idx="6">
                  <c:v>1.1111111111111112E-2</c:v>
                </c:pt>
              </c:numCache>
            </c:numRef>
          </c:val>
          <c:extLst xmlns:c16r2="http://schemas.microsoft.com/office/drawing/2015/06/chart">
            <c:ext xmlns:c16="http://schemas.microsoft.com/office/drawing/2014/chart" uri="{C3380CC4-5D6E-409C-BE32-E72D297353CC}">
              <c16:uniqueId val="{00000006-E613-42BA-B6B1-C2961AE3F130}"/>
            </c:ext>
          </c:extLst>
        </c:ser>
        <c:dLbls>
          <c:dLblPos val="ctr"/>
          <c:showLegendKey val="0"/>
          <c:showVal val="1"/>
          <c:showCatName val="0"/>
          <c:showSerName val="0"/>
          <c:showPercent val="0"/>
          <c:showBubbleSize val="0"/>
        </c:dLbls>
        <c:gapWidth val="0"/>
        <c:axId val="252963072"/>
        <c:axId val="252706816"/>
      </c:barChart>
      <c:catAx>
        <c:axId val="252963072"/>
        <c:scaling>
          <c:orientation val="minMax"/>
        </c:scaling>
        <c:delete val="0"/>
        <c:axPos val="b"/>
        <c:numFmt formatCode="General" sourceLinked="0"/>
        <c:majorTickMark val="out"/>
        <c:minorTickMark val="none"/>
        <c:tickLblPos val="nextTo"/>
        <c:crossAx val="252706816"/>
        <c:crosses val="autoZero"/>
        <c:auto val="1"/>
        <c:lblAlgn val="ctr"/>
        <c:lblOffset val="100"/>
        <c:noMultiLvlLbl val="0"/>
      </c:catAx>
      <c:valAx>
        <c:axId val="252706816"/>
        <c:scaling>
          <c:orientation val="minMax"/>
        </c:scaling>
        <c:delete val="1"/>
        <c:axPos val="l"/>
        <c:numFmt formatCode="General" sourceLinked="1"/>
        <c:majorTickMark val="out"/>
        <c:minorTickMark val="none"/>
        <c:tickLblPos val="nextTo"/>
        <c:crossAx val="252963072"/>
        <c:crosses val="autoZero"/>
        <c:crossBetween val="between"/>
      </c:valAx>
    </c:plotArea>
    <c:plotVisOnly val="1"/>
    <c:dispBlanksAs val="gap"/>
    <c:showDLblsOverMax val="0"/>
  </c:chart>
  <c:spPr>
    <a:ln>
      <a:noFill/>
    </a:ln>
  </c:spPr>
  <c:externalData r:id="rId1">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8"/>
    </mc:Choice>
    <mc:Fallback>
      <c:style val="8"/>
    </mc:Fallback>
  </mc:AlternateContent>
  <c:pivotSource>
    <c:name>[30-06-2022-InformeCorrespondencia .xlsx]GRÁFICAS!Tabla dinámica17</c:name>
    <c:fmtId val="22"/>
  </c:pivotSource>
  <c:chart>
    <c:autoTitleDeleted val="1"/>
    <c:pivotFmts>
      <c:pivotFmt>
        <c:idx val="0"/>
        <c:spPr>
          <a:solidFill>
            <a:srgbClr val="CC66FF"/>
          </a:solidFill>
        </c:spPr>
        <c:dLbl>
          <c:idx val="0"/>
          <c:spPr/>
          <c:txPr>
            <a:bodyPr/>
            <a:lstStyle/>
            <a:p>
              <a:pPr>
                <a:defRPr/>
              </a:pPr>
              <a:endParaRPr lang="es-CO"/>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rgbClr val="CC66FF"/>
          </a:solidFill>
        </c:spPr>
        <c:marker>
          <c:symbol val="none"/>
        </c:marker>
        <c:dLbl>
          <c:idx val="0"/>
          <c:spPr/>
          <c:txPr>
            <a:bodyPr/>
            <a:lstStyle/>
            <a:p>
              <a:pPr>
                <a:defRPr/>
              </a:pPr>
              <a:endParaRPr lang="es-CO"/>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rgbClr val="CC66FF"/>
          </a:solidFill>
        </c:spPr>
        <c:marker>
          <c:symbol val="none"/>
        </c:marker>
        <c:dLbl>
          <c:idx val="0"/>
          <c:spPr/>
          <c:txPr>
            <a:bodyPr/>
            <a:lstStyle/>
            <a:p>
              <a:pPr>
                <a:defRPr/>
              </a:pPr>
              <a:endParaRPr lang="es-CO"/>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
        <c:spPr>
          <a:solidFill>
            <a:srgbClr val="CC66FF"/>
          </a:solidFill>
        </c:spPr>
        <c:marker>
          <c:symbol val="none"/>
        </c:marker>
        <c:dLbl>
          <c:idx val="0"/>
          <c:spPr/>
          <c:txPr>
            <a:bodyPr/>
            <a:lstStyle/>
            <a:p>
              <a:pPr>
                <a:defRPr/>
              </a:pPr>
              <a:endParaRPr lang="es-CO"/>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4"/>
        <c:spPr>
          <a:solidFill>
            <a:srgbClr val="CC66FF"/>
          </a:solidFill>
        </c:spPr>
        <c:marker>
          <c:symbol val="none"/>
        </c:marker>
        <c:dLbl>
          <c:idx val="0"/>
          <c:spPr/>
          <c:txPr>
            <a:bodyPr/>
            <a:lstStyle/>
            <a:p>
              <a:pPr>
                <a:defRPr/>
              </a:pPr>
              <a:endParaRPr lang="es-CO"/>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5"/>
        <c:spPr>
          <a:solidFill>
            <a:srgbClr val="CC66FF"/>
          </a:solidFill>
        </c:spPr>
        <c:marker>
          <c:symbol val="none"/>
        </c:marker>
        <c:dLbl>
          <c:idx val="0"/>
          <c:spPr/>
          <c:txPr>
            <a:bodyPr/>
            <a:lstStyle/>
            <a:p>
              <a:pPr>
                <a:defRPr/>
              </a:pPr>
              <a:endParaRPr lang="es-CO"/>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
        <c:spPr>
          <a:solidFill>
            <a:srgbClr val="CC66FF"/>
          </a:solidFill>
          <a:ln w="28575">
            <a:solidFill>
              <a:srgbClr val="FF00FF"/>
            </a:solidFill>
          </a:ln>
        </c:spPr>
        <c:marker>
          <c:symbol val="none"/>
        </c:marker>
        <c:dLbl>
          <c:idx val="0"/>
          <c:spPr/>
          <c:txPr>
            <a:bodyPr/>
            <a:lstStyle/>
            <a:p>
              <a:pPr>
                <a:defRPr b="1">
                  <a:latin typeface="Arial" pitchFamily="34" charset="0"/>
                  <a:cs typeface="Arial" pitchFamily="34" charset="0"/>
                </a:defRPr>
              </a:pPr>
              <a:endParaRPr lang="es-CO"/>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
        <c:spPr>
          <a:noFill/>
        </c:spPr>
        <c:marker>
          <c:symbol val="none"/>
        </c:marker>
        <c:dLbl>
          <c:idx val="0"/>
          <c:spPr/>
          <c:txPr>
            <a:bodyPr/>
            <a:lstStyle/>
            <a:p>
              <a:pPr>
                <a:defRPr sz="1050" b="1">
                  <a:latin typeface="Arial" pitchFamily="34" charset="0"/>
                  <a:cs typeface="Arial" pitchFamily="34" charset="0"/>
                </a:defRPr>
              </a:pPr>
              <a:endParaRPr lang="es-CO"/>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8"/>
        <c:dLbl>
          <c:idx val="0"/>
          <c:layout>
            <c:manualLayout>
              <c:x val="-9.3552186364592171E-2"/>
              <c:y val="-0.5144200183690430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9"/>
        <c:dLbl>
          <c:idx val="0"/>
          <c:layout>
            <c:manualLayout>
              <c:x val="-9.5154028881280564E-2"/>
              <c:y val="-0.6540027657833092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0"/>
        <c:dLbl>
          <c:idx val="0"/>
          <c:layout>
            <c:manualLayout>
              <c:x val="-8.8327775186084187E-2"/>
              <c:y val="-0.522070679540086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1"/>
        <c:dLbl>
          <c:idx val="0"/>
          <c:layout>
            <c:manualLayout>
              <c:x val="-9.0448012224624508E-2"/>
              <c:y val="-0.3109705028455416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2"/>
        <c:dLbl>
          <c:idx val="0"/>
          <c:layout>
            <c:manualLayout>
              <c:x val="-9.9999990385818083E-2"/>
              <c:y val="-0.229688067934634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3"/>
        <c:spPr>
          <a:solidFill>
            <a:srgbClr val="CC66FF"/>
          </a:solidFill>
          <a:ln w="28575">
            <a:solidFill>
              <a:srgbClr val="FF00FF"/>
            </a:solidFill>
          </a:ln>
        </c:spPr>
        <c:marker>
          <c:symbol val="none"/>
        </c:marker>
        <c:dLbl>
          <c:idx val="0"/>
          <c:spPr/>
          <c:txPr>
            <a:bodyPr/>
            <a:lstStyle/>
            <a:p>
              <a:pPr>
                <a:defRPr b="1">
                  <a:latin typeface="Arial" pitchFamily="34" charset="0"/>
                  <a:cs typeface="Arial" pitchFamily="34" charset="0"/>
                </a:defRPr>
              </a:pPr>
              <a:endParaRPr lang="es-CO"/>
            </a:p>
          </c:txPr>
          <c:dLblPos val="ctr"/>
          <c:showLegendKey val="0"/>
          <c:showVal val="1"/>
          <c:showCatName val="0"/>
          <c:showSerName val="0"/>
          <c:showPercent val="0"/>
          <c:showBubbleSize val="0"/>
        </c:dLbl>
      </c:pivotFmt>
      <c:pivotFmt>
        <c:idx val="14"/>
        <c:spPr>
          <a:noFill/>
        </c:spPr>
        <c:marker>
          <c:symbol val="none"/>
        </c:marker>
        <c:dLbl>
          <c:idx val="0"/>
          <c:spPr/>
          <c:txPr>
            <a:bodyPr/>
            <a:lstStyle/>
            <a:p>
              <a:pPr>
                <a:defRPr sz="1050" b="1">
                  <a:latin typeface="Arial" pitchFamily="34" charset="0"/>
                  <a:cs typeface="Arial" pitchFamily="34" charset="0"/>
                </a:defRPr>
              </a:pPr>
              <a:endParaRPr lang="es-CO"/>
            </a:p>
          </c:txPr>
          <c:dLblPos val="ctr"/>
          <c:showLegendKey val="0"/>
          <c:showVal val="1"/>
          <c:showCatName val="0"/>
          <c:showSerName val="0"/>
          <c:showPercent val="0"/>
          <c:showBubbleSize val="0"/>
        </c:dLbl>
      </c:pivotFmt>
      <c:pivotFmt>
        <c:idx val="15"/>
        <c:dLbl>
          <c:idx val="0"/>
          <c:layout>
            <c:manualLayout>
              <c:x val="-9.5154028881280564E-2"/>
              <c:y val="-0.6540027657833092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6"/>
        <c:dLbl>
          <c:idx val="0"/>
          <c:layout>
            <c:manualLayout>
              <c:x val="-9.3552186364592171E-2"/>
              <c:y val="-0.5144200183690430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7"/>
        <c:dLbl>
          <c:idx val="0"/>
          <c:layout>
            <c:manualLayout>
              <c:x val="-8.8327775186084187E-2"/>
              <c:y val="-0.522070679540086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8"/>
        <c:dLbl>
          <c:idx val="0"/>
          <c:layout>
            <c:manualLayout>
              <c:x val="-9.0448012224624508E-2"/>
              <c:y val="-0.3109705028455416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9"/>
        <c:dLbl>
          <c:idx val="0"/>
          <c:layout>
            <c:manualLayout>
              <c:x val="-9.9999990385818083E-2"/>
              <c:y val="-0.229688067934634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0"/>
        <c:spPr>
          <a:solidFill>
            <a:srgbClr val="CC66FF"/>
          </a:solidFill>
          <a:ln w="28575">
            <a:solidFill>
              <a:srgbClr val="FF00FF"/>
            </a:solidFill>
          </a:ln>
        </c:spPr>
        <c:marker>
          <c:symbol val="none"/>
        </c:marker>
        <c:dLbl>
          <c:idx val="0"/>
          <c:spPr/>
          <c:txPr>
            <a:bodyPr/>
            <a:lstStyle/>
            <a:p>
              <a:pPr>
                <a:defRPr b="1">
                  <a:latin typeface="Arial" pitchFamily="34" charset="0"/>
                  <a:cs typeface="Arial" pitchFamily="34" charset="0"/>
                </a:defRPr>
              </a:pPr>
              <a:endParaRPr lang="es-CO"/>
            </a:p>
          </c:txPr>
          <c:dLblPos val="ctr"/>
          <c:showLegendKey val="0"/>
          <c:showVal val="1"/>
          <c:showCatName val="0"/>
          <c:showSerName val="0"/>
          <c:showPercent val="0"/>
          <c:showBubbleSize val="0"/>
        </c:dLbl>
      </c:pivotFmt>
      <c:pivotFmt>
        <c:idx val="21"/>
        <c:spPr>
          <a:noFill/>
        </c:spPr>
        <c:marker>
          <c:symbol val="none"/>
        </c:marker>
        <c:dLbl>
          <c:idx val="0"/>
          <c:spPr/>
          <c:txPr>
            <a:bodyPr/>
            <a:lstStyle/>
            <a:p>
              <a:pPr>
                <a:defRPr sz="1050" b="1">
                  <a:latin typeface="Arial" pitchFamily="34" charset="0"/>
                  <a:cs typeface="Arial" pitchFamily="34" charset="0"/>
                </a:defRPr>
              </a:pPr>
              <a:endParaRPr lang="es-CO"/>
            </a:p>
          </c:txPr>
          <c:dLblPos val="ctr"/>
          <c:showLegendKey val="0"/>
          <c:showVal val="1"/>
          <c:showCatName val="0"/>
          <c:showSerName val="0"/>
          <c:showPercent val="0"/>
          <c:showBubbleSize val="0"/>
        </c:dLbl>
      </c:pivotFmt>
      <c:pivotFmt>
        <c:idx val="22"/>
        <c:dLbl>
          <c:idx val="0"/>
          <c:layout>
            <c:manualLayout>
              <c:x val="-9.5154028881280564E-2"/>
              <c:y val="-0.6540027657833092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3"/>
        <c:dLbl>
          <c:idx val="0"/>
          <c:layout>
            <c:manualLayout>
              <c:x val="-9.3552186364592171E-2"/>
              <c:y val="-0.5144200183690430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4"/>
        <c:dLbl>
          <c:idx val="0"/>
          <c:layout>
            <c:manualLayout>
              <c:x val="-8.8327775186084187E-2"/>
              <c:y val="-0.522070679540086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5"/>
        <c:dLbl>
          <c:idx val="0"/>
          <c:layout>
            <c:manualLayout>
              <c:x val="-9.0448012224624508E-2"/>
              <c:y val="-0.3109705028455416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6"/>
        <c:dLbl>
          <c:idx val="0"/>
          <c:layout>
            <c:manualLayout>
              <c:x val="-9.9999990385818083E-2"/>
              <c:y val="-0.229688067934634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GRÁFICAS!$B$196</c:f>
              <c:strCache>
                <c:ptCount val="1"/>
                <c:pt idx="0">
                  <c:v>Cuenta de SEDE</c:v>
                </c:pt>
              </c:strCache>
            </c:strRef>
          </c:tx>
          <c:spPr>
            <a:solidFill>
              <a:srgbClr val="CC66FF"/>
            </a:solidFill>
            <a:ln w="28575">
              <a:solidFill>
                <a:srgbClr val="FF00FF"/>
              </a:solidFill>
            </a:ln>
          </c:spPr>
          <c:invertIfNegative val="0"/>
          <c:dLbls>
            <c:txPr>
              <a:bodyPr/>
              <a:lstStyle/>
              <a:p>
                <a:pPr>
                  <a:defRPr b="1">
                    <a:latin typeface="Arial" pitchFamily="34" charset="0"/>
                    <a:cs typeface="Arial" pitchFamily="34" charset="0"/>
                  </a:defRPr>
                </a:pPr>
                <a:endParaRPr lang="es-CO"/>
              </a:p>
            </c:txPr>
            <c:dLblPos val="ctr"/>
            <c:showLegendKey val="0"/>
            <c:showVal val="1"/>
            <c:showCatName val="0"/>
            <c:showSerName val="0"/>
            <c:showPercent val="0"/>
            <c:showBubbleSize val="0"/>
            <c:showLeaderLines val="0"/>
          </c:dLbls>
          <c:cat>
            <c:strRef>
              <c:f>GRÁFICAS!$A$197:$A$202</c:f>
              <c:strCache>
                <c:ptCount val="5"/>
                <c:pt idx="0">
                  <c:v>Seccional Piedemonte Amazónico</c:v>
                </c:pt>
                <c:pt idx="1">
                  <c:v>Oficina Receptora Orito</c:v>
                </c:pt>
                <c:pt idx="2">
                  <c:v>Oficina Receptora Valle del Guamuez</c:v>
                </c:pt>
                <c:pt idx="3">
                  <c:v>Oficina Receptora Sibundoy</c:v>
                </c:pt>
                <c:pt idx="4">
                  <c:v>Otros</c:v>
                </c:pt>
              </c:strCache>
            </c:strRef>
          </c:cat>
          <c:val>
            <c:numRef>
              <c:f>GRÁFICAS!$B$197:$B$202</c:f>
              <c:numCache>
                <c:formatCode>General</c:formatCode>
                <c:ptCount val="5"/>
                <c:pt idx="0">
                  <c:v>24</c:v>
                </c:pt>
                <c:pt idx="1">
                  <c:v>21</c:v>
                </c:pt>
                <c:pt idx="2">
                  <c:v>20</c:v>
                </c:pt>
                <c:pt idx="3">
                  <c:v>12</c:v>
                </c:pt>
                <c:pt idx="4">
                  <c:v>10</c:v>
                </c:pt>
              </c:numCache>
            </c:numRef>
          </c:val>
          <c:extLst xmlns:c16r2="http://schemas.microsoft.com/office/drawing/2015/06/chart">
            <c:ext xmlns:c16="http://schemas.microsoft.com/office/drawing/2014/chart" uri="{C3380CC4-5D6E-409C-BE32-E72D297353CC}">
              <c16:uniqueId val="{00000000-89BA-4D11-B471-C786AC77649C}"/>
            </c:ext>
          </c:extLst>
        </c:ser>
        <c:ser>
          <c:idx val="1"/>
          <c:order val="1"/>
          <c:tx>
            <c:strRef>
              <c:f>GRÁFICAS!$C$196</c:f>
              <c:strCache>
                <c:ptCount val="1"/>
                <c:pt idx="0">
                  <c:v>Cuenta de SEDE2</c:v>
                </c:pt>
              </c:strCache>
            </c:strRef>
          </c:tx>
          <c:spPr>
            <a:noFill/>
          </c:spPr>
          <c:invertIfNegative val="0"/>
          <c:dLbls>
            <c:dLbl>
              <c:idx val="0"/>
              <c:layout>
                <c:manualLayout>
                  <c:x val="-0.10458972107686504"/>
                  <c:y val="-0.7034123143572145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
              <c:layout>
                <c:manualLayout>
                  <c:x val="-9.8270036496438493E-2"/>
                  <c:y val="-0.63939660587946534"/>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2"/>
              <c:layout>
                <c:manualLayout>
                  <c:x val="-0.10130180970252867"/>
                  <c:y val="-0.5947315724611893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3"/>
              <c:layout>
                <c:manualLayout>
                  <c:x val="-9.0447978040842064E-2"/>
                  <c:y val="-0.35456693553093349"/>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4"/>
              <c:layout>
                <c:manualLayout>
                  <c:x val="-0.10117940574830515"/>
                  <c:y val="-0.3023488339361705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txPr>
              <a:bodyPr/>
              <a:lstStyle/>
              <a:p>
                <a:pPr>
                  <a:defRPr sz="1050" b="1">
                    <a:latin typeface="Arial" pitchFamily="34" charset="0"/>
                    <a:cs typeface="Arial" pitchFamily="34" charset="0"/>
                  </a:defRPr>
                </a:pPr>
                <a:endParaRPr lang="es-CO"/>
              </a:p>
            </c:txPr>
            <c:dLblPos val="ctr"/>
            <c:showLegendKey val="0"/>
            <c:showVal val="1"/>
            <c:showCatName val="0"/>
            <c:showSerName val="0"/>
            <c:showPercent val="0"/>
            <c:showBubbleSize val="0"/>
            <c:showLeaderLines val="0"/>
          </c:dLbls>
          <c:cat>
            <c:strRef>
              <c:f>GRÁFICAS!$A$197:$A$202</c:f>
              <c:strCache>
                <c:ptCount val="5"/>
                <c:pt idx="0">
                  <c:v>Seccional Piedemonte Amazónico</c:v>
                </c:pt>
                <c:pt idx="1">
                  <c:v>Oficina Receptora Orito</c:v>
                </c:pt>
                <c:pt idx="2">
                  <c:v>Oficina Receptora Valle del Guamuez</c:v>
                </c:pt>
                <c:pt idx="3">
                  <c:v>Oficina Receptora Sibundoy</c:v>
                </c:pt>
                <c:pt idx="4">
                  <c:v>Otros</c:v>
                </c:pt>
              </c:strCache>
            </c:strRef>
          </c:cat>
          <c:val>
            <c:numRef>
              <c:f>GRÁFICAS!$C$197:$C$202</c:f>
              <c:numCache>
                <c:formatCode>0%</c:formatCode>
                <c:ptCount val="5"/>
                <c:pt idx="0">
                  <c:v>0.27586206896551724</c:v>
                </c:pt>
                <c:pt idx="1">
                  <c:v>0.2413793103448276</c:v>
                </c:pt>
                <c:pt idx="2">
                  <c:v>0.22988505747126436</c:v>
                </c:pt>
                <c:pt idx="3">
                  <c:v>0.13793103448275862</c:v>
                </c:pt>
                <c:pt idx="4">
                  <c:v>0.11494252873563218</c:v>
                </c:pt>
              </c:numCache>
            </c:numRef>
          </c:val>
          <c:extLst xmlns:c16r2="http://schemas.microsoft.com/office/drawing/2015/06/chart">
            <c:ext xmlns:c16="http://schemas.microsoft.com/office/drawing/2014/chart" uri="{C3380CC4-5D6E-409C-BE32-E72D297353CC}">
              <c16:uniqueId val="{00000006-89BA-4D11-B471-C786AC77649C}"/>
            </c:ext>
          </c:extLst>
        </c:ser>
        <c:dLbls>
          <c:showLegendKey val="0"/>
          <c:showVal val="0"/>
          <c:showCatName val="0"/>
          <c:showSerName val="0"/>
          <c:showPercent val="0"/>
          <c:showBubbleSize val="0"/>
        </c:dLbls>
        <c:gapWidth val="0"/>
        <c:axId val="252809600"/>
        <c:axId val="252811136"/>
      </c:barChart>
      <c:catAx>
        <c:axId val="252809600"/>
        <c:scaling>
          <c:orientation val="minMax"/>
        </c:scaling>
        <c:delete val="0"/>
        <c:axPos val="b"/>
        <c:numFmt formatCode="General" sourceLinked="0"/>
        <c:majorTickMark val="out"/>
        <c:minorTickMark val="none"/>
        <c:tickLblPos val="nextTo"/>
        <c:crossAx val="252811136"/>
        <c:crosses val="autoZero"/>
        <c:auto val="1"/>
        <c:lblAlgn val="ctr"/>
        <c:lblOffset val="100"/>
        <c:noMultiLvlLbl val="0"/>
      </c:catAx>
      <c:valAx>
        <c:axId val="252811136"/>
        <c:scaling>
          <c:orientation val="minMax"/>
        </c:scaling>
        <c:delete val="1"/>
        <c:axPos val="l"/>
        <c:numFmt formatCode="General" sourceLinked="1"/>
        <c:majorTickMark val="out"/>
        <c:minorTickMark val="none"/>
        <c:tickLblPos val="nextTo"/>
        <c:crossAx val="252809600"/>
        <c:crosses val="autoZero"/>
        <c:crossBetween val="between"/>
      </c:valAx>
    </c:plotArea>
    <c:plotVisOnly val="1"/>
    <c:dispBlanksAs val="gap"/>
    <c:showDLblsOverMax val="0"/>
  </c:chart>
  <c:spPr>
    <a:ln>
      <a:noFill/>
    </a:ln>
  </c:spPr>
  <c:externalData r:id="rId1">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pivotSource>
    <c:name>[30-06-2022-InformeCorrespondencia .xlsx]GRÁFICAS!Tabla dinámica4</c:name>
    <c:fmtId val="33"/>
  </c:pivotSource>
  <c:chart>
    <c:autoTitleDeleted val="1"/>
    <c:pivotFmts>
      <c:pivotFmt>
        <c:idx val="0"/>
        <c:spPr>
          <a:solidFill>
            <a:srgbClr val="FF99FF"/>
          </a:solidFill>
          <a:ln>
            <a:solidFill>
              <a:srgbClr val="FF00FF"/>
            </a:solidFill>
          </a:ln>
          <a:effectLst/>
          <a:scene3d>
            <a:camera prst="orthographicFront"/>
            <a:lightRig rig="threePt" dir="t"/>
          </a:scene3d>
          <a:sp3d>
            <a:bevelT w="139700" prst="cross"/>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rgbClr val="FF99FF"/>
          </a:solidFill>
          <a:ln>
            <a:solidFill>
              <a:srgbClr val="FF00FF"/>
            </a:solidFill>
          </a:ln>
          <a:effectLst/>
          <a:scene3d>
            <a:camera prst="orthographicFront"/>
            <a:lightRig rig="threePt" dir="t"/>
          </a:scene3d>
          <a:sp3d>
            <a:bevelT w="139700" prst="cross"/>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dLbl>
      </c:pivotFmt>
      <c:pivotFmt>
        <c:idx val="2"/>
        <c:spPr>
          <a:solidFill>
            <a:srgbClr val="FF99FF"/>
          </a:solidFill>
          <a:ln>
            <a:solidFill>
              <a:srgbClr val="FF00FF"/>
            </a:solidFill>
          </a:ln>
          <a:effectLst/>
          <a:scene3d>
            <a:camera prst="orthographicFront"/>
            <a:lightRig rig="threePt" dir="t"/>
          </a:scene3d>
          <a:sp3d>
            <a:bevelT w="139700" prst="cross"/>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dLbl>
      </c:pivotFmt>
    </c:pivotFmts>
    <c:plotArea>
      <c:layout>
        <c:manualLayout>
          <c:layoutTarget val="inner"/>
          <c:xMode val="edge"/>
          <c:yMode val="edge"/>
          <c:x val="1.4453660809633777E-2"/>
          <c:y val="5.0610813284188573E-2"/>
          <c:w val="0.9552162849872774"/>
          <c:h val="0.81470689816074038"/>
        </c:manualLayout>
      </c:layout>
      <c:barChart>
        <c:barDir val="col"/>
        <c:grouping val="clustered"/>
        <c:varyColors val="0"/>
        <c:ser>
          <c:idx val="0"/>
          <c:order val="0"/>
          <c:tx>
            <c:strRef>
              <c:f>GRÁFICAS!$B$20</c:f>
              <c:strCache>
                <c:ptCount val="1"/>
                <c:pt idx="0">
                  <c:v>Total</c:v>
                </c:pt>
              </c:strCache>
            </c:strRef>
          </c:tx>
          <c:spPr>
            <a:solidFill>
              <a:srgbClr val="FF99FF"/>
            </a:solidFill>
            <a:ln>
              <a:solidFill>
                <a:srgbClr val="FF00FF"/>
              </a:solidFill>
            </a:ln>
            <a:effectLst/>
            <a:scene3d>
              <a:camera prst="orthographicFront"/>
              <a:lightRig rig="threePt" dir="t"/>
            </a:scene3d>
            <a:sp3d>
              <a:bevelT w="139700" prst="cross"/>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showLeaderLines val="0"/>
          </c:dLbls>
          <c:cat>
            <c:strRef>
              <c:f>GRÁFICAS!$A$21:$A$23</c:f>
              <c:strCache>
                <c:ptCount val="2"/>
                <c:pt idx="0">
                  <c:v>Externo</c:v>
                </c:pt>
                <c:pt idx="1">
                  <c:v>Interno</c:v>
                </c:pt>
              </c:strCache>
            </c:strRef>
          </c:cat>
          <c:val>
            <c:numRef>
              <c:f>GRÁFICAS!$B$21:$B$23</c:f>
              <c:numCache>
                <c:formatCode>0%</c:formatCode>
                <c:ptCount val="2"/>
                <c:pt idx="0">
                  <c:v>0.85462993693992695</c:v>
                </c:pt>
                <c:pt idx="1">
                  <c:v>0.14537006306007302</c:v>
                </c:pt>
              </c:numCache>
            </c:numRef>
          </c:val>
          <c:extLst xmlns:c16r2="http://schemas.microsoft.com/office/drawing/2015/06/chart">
            <c:ext xmlns:c16="http://schemas.microsoft.com/office/drawing/2014/chart" uri="{C3380CC4-5D6E-409C-BE32-E72D297353CC}">
              <c16:uniqueId val="{00000000-AA32-491A-B327-8EA0F69368C9}"/>
            </c:ext>
          </c:extLst>
        </c:ser>
        <c:dLbls>
          <c:dLblPos val="outEnd"/>
          <c:showLegendKey val="0"/>
          <c:showVal val="1"/>
          <c:showCatName val="0"/>
          <c:showSerName val="0"/>
          <c:showPercent val="0"/>
          <c:showBubbleSize val="0"/>
        </c:dLbls>
        <c:gapWidth val="219"/>
        <c:overlap val="-27"/>
        <c:axId val="196406656"/>
        <c:axId val="251582720"/>
      </c:barChart>
      <c:catAx>
        <c:axId val="19640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s-CO"/>
          </a:p>
        </c:txPr>
        <c:crossAx val="251582720"/>
        <c:crosses val="autoZero"/>
        <c:auto val="1"/>
        <c:lblAlgn val="ctr"/>
        <c:lblOffset val="100"/>
        <c:noMultiLvlLbl val="0"/>
      </c:catAx>
      <c:valAx>
        <c:axId val="251582720"/>
        <c:scaling>
          <c:orientation val="minMax"/>
        </c:scaling>
        <c:delete val="1"/>
        <c:axPos val="l"/>
        <c:numFmt formatCode="0%" sourceLinked="1"/>
        <c:majorTickMark val="none"/>
        <c:minorTickMark val="none"/>
        <c:tickLblPos val="nextTo"/>
        <c:crossAx val="1964066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Narrow" panose="020B0606020202030204" pitchFamily="34" charset="0"/>
        </a:defRPr>
      </a:pPr>
      <a:endParaRPr lang="es-CO"/>
    </a:p>
  </c:txPr>
  <c:externalData r:id="rId1">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pivotSource>
    <c:name>[30-06-2022-InformeCorrespondencia .xlsx]GRÁFICAS!Tabla dinámica6</c:name>
    <c:fmtId val="43"/>
  </c:pivotSource>
  <c:chart>
    <c:autoTitleDeleted val="1"/>
    <c:pivotFmts>
      <c:pivotFmt>
        <c:idx val="0"/>
        <c:spPr>
          <a:gradFill flip="none" rotWithShape="1">
            <a:gsLst>
              <a:gs pos="0">
                <a:srgbClr val="FF66FF"/>
              </a:gs>
              <a:gs pos="48000">
                <a:srgbClr val="FF99FF"/>
              </a:gs>
              <a:gs pos="100000">
                <a:srgbClr val="FFCCFF">
                  <a:alpha val="43000"/>
                </a:srgbClr>
              </a:gs>
            </a:gsLst>
            <a:lin ang="16200000" scaled="1"/>
            <a:tileRect/>
          </a:gradFill>
          <a:ln>
            <a:solidFill>
              <a:srgbClr val="FF00FF"/>
            </a:solidFill>
          </a:ln>
          <a:effectLst>
            <a:glow>
              <a:schemeClr val="accent1">
                <a:alpha val="40000"/>
              </a:schemeClr>
            </a:glow>
            <a:innerShdw blurRad="63500" dist="50800" dir="8100000">
              <a:prstClr val="black">
                <a:alpha val="50000"/>
              </a:prstClr>
            </a:innerShdw>
            <a:softEdge rad="635000"/>
          </a:effectLst>
          <a:scene3d>
            <a:camera prst="orthographicFront"/>
            <a:lightRig rig="threePt" dir="t"/>
          </a:scene3d>
          <a:sp3d>
            <a:bevelT/>
          </a:sp3d>
        </c:spPr>
        <c:marker>
          <c:symbol val="none"/>
        </c:marker>
      </c:pivotFmt>
      <c:pivotFmt>
        <c:idx val="1"/>
        <c:spPr>
          <a:solidFill>
            <a:schemeClr val="accent1"/>
          </a:solidFill>
          <a:ln>
            <a:noFill/>
          </a:ln>
          <a:effectLst/>
        </c:spPr>
        <c:marker>
          <c:symbol val="none"/>
        </c:marker>
      </c:pivotFmt>
      <c:pivotFmt>
        <c:idx val="2"/>
        <c:spPr>
          <a:solidFill>
            <a:schemeClr val="accent2"/>
          </a:solidFill>
          <a:ln>
            <a:noFill/>
          </a:ln>
          <a:effectLst/>
        </c:spPr>
        <c:marker>
          <c:symbol val="none"/>
        </c:marker>
      </c:pivotFmt>
      <c:pivotFmt>
        <c:idx val="3"/>
        <c:spPr>
          <a:solidFill>
            <a:schemeClr val="accent2"/>
          </a:solidFill>
          <a:ln>
            <a:noFill/>
          </a:ln>
          <a:effectLst/>
        </c:spPr>
        <c:marker>
          <c:symbol val="none"/>
        </c:marker>
      </c:pivotFmt>
      <c:pivotFmt>
        <c:idx val="4"/>
        <c:spPr>
          <a:gradFill flip="none" rotWithShape="1">
            <a:gsLst>
              <a:gs pos="0">
                <a:srgbClr val="FF66FF"/>
              </a:gs>
              <a:gs pos="48000">
                <a:srgbClr val="FF99FF"/>
              </a:gs>
              <a:gs pos="100000">
                <a:srgbClr val="FFCCFF">
                  <a:alpha val="43000"/>
                </a:srgbClr>
              </a:gs>
            </a:gsLst>
            <a:lin ang="16200000" scaled="1"/>
            <a:tileRect/>
          </a:gradFill>
          <a:ln>
            <a:solidFill>
              <a:srgbClr val="FF00FF"/>
            </a:solidFill>
          </a:ln>
          <a:effectLst>
            <a:glow>
              <a:schemeClr val="accent1">
                <a:alpha val="40000"/>
              </a:schemeClr>
            </a:glow>
            <a:innerShdw blurRad="63500" dist="50800" dir="8100000">
              <a:prstClr val="black">
                <a:alpha val="50000"/>
              </a:prstClr>
            </a:innerShdw>
            <a:softEdge rad="635000"/>
          </a:effectLst>
          <a:scene3d>
            <a:camera prst="orthographicFront"/>
            <a:lightRig rig="threePt" dir="t"/>
          </a:scene3d>
          <a:sp3d>
            <a:bevelT/>
          </a:sp3d>
        </c:spPr>
        <c:marker>
          <c:symbol val="none"/>
        </c:marker>
      </c:pivotFmt>
      <c:pivotFmt>
        <c:idx val="5"/>
        <c:spPr>
          <a:solidFill>
            <a:schemeClr val="accent2"/>
          </a:solidFill>
          <a:ln>
            <a:noFill/>
          </a:ln>
          <a:effectLst/>
        </c:spPr>
        <c:marker>
          <c:symbol val="none"/>
        </c:marker>
      </c:pivotFmt>
      <c:pivotFmt>
        <c:idx val="6"/>
        <c:spPr>
          <a:gradFill flip="none" rotWithShape="1">
            <a:gsLst>
              <a:gs pos="0">
                <a:srgbClr val="FF66FF"/>
              </a:gs>
              <a:gs pos="48000">
                <a:srgbClr val="FF99FF"/>
              </a:gs>
              <a:gs pos="100000">
                <a:srgbClr val="FFCCFF">
                  <a:alpha val="43000"/>
                </a:srgbClr>
              </a:gs>
            </a:gsLst>
            <a:lin ang="16200000" scaled="1"/>
            <a:tileRect/>
          </a:gradFill>
          <a:ln>
            <a:solidFill>
              <a:srgbClr val="FF00FF"/>
            </a:solidFill>
          </a:ln>
          <a:effectLst>
            <a:glow>
              <a:schemeClr val="accent1">
                <a:alpha val="40000"/>
              </a:schemeClr>
            </a:glow>
            <a:innerShdw blurRad="63500" dist="50800" dir="8100000">
              <a:prstClr val="black">
                <a:alpha val="50000"/>
              </a:prstClr>
            </a:innerShdw>
            <a:softEdge rad="635000"/>
          </a:effectLst>
          <a:scene3d>
            <a:camera prst="orthographicFront"/>
            <a:lightRig rig="threePt" dir="t"/>
          </a:scene3d>
          <a:sp3d>
            <a:bevelT/>
          </a:sp3d>
        </c:spPr>
        <c:marker>
          <c:symbol val="none"/>
        </c:marker>
      </c:pivotFmt>
    </c:pivotFmts>
    <c:plotArea>
      <c:layout/>
      <c:barChart>
        <c:barDir val="col"/>
        <c:grouping val="clustered"/>
        <c:varyColors val="0"/>
        <c:ser>
          <c:idx val="1"/>
          <c:order val="1"/>
          <c:tx>
            <c:strRef>
              <c:f>GRÁFICAS!$C$34</c:f>
              <c:strCache>
                <c:ptCount val="1"/>
                <c:pt idx="0">
                  <c:v>%</c:v>
                </c:pt>
              </c:strCache>
            </c:strRef>
          </c:tx>
          <c:spPr>
            <a:solidFill>
              <a:schemeClr val="accent2"/>
            </a:solidFill>
            <a:ln>
              <a:noFill/>
            </a:ln>
            <a:effectLst/>
          </c:spPr>
          <c:invertIfNegative val="0"/>
          <c:cat>
            <c:strRef>
              <c:f>GRÁFICAS!$A$35:$A$56</c:f>
              <c:strCache>
                <c:ptCount val="21"/>
                <c:pt idx="0">
                  <c:v>Contable</c:v>
                </c:pt>
                <c:pt idx="1">
                  <c:v>Solicitud Judicial Administrativo </c:v>
                </c:pt>
                <c:pt idx="2">
                  <c:v>Solicitud de información</c:v>
                </c:pt>
                <c:pt idx="3">
                  <c:v>Invitación institucional</c:v>
                </c:pt>
                <c:pt idx="4">
                  <c:v>Informativa</c:v>
                </c:pt>
                <c:pt idx="5">
                  <c:v>Proceso Talento Humano</c:v>
                </c:pt>
                <c:pt idx="6">
                  <c:v>PQR-Solicitud Base de datos</c:v>
                </c:pt>
                <c:pt idx="7">
                  <c:v>Solicitud Apoyo fortalecimiento</c:v>
                </c:pt>
                <c:pt idx="8">
                  <c:v>Respuesta </c:v>
                </c:pt>
                <c:pt idx="9">
                  <c:v>Solicitud Apoyo Social</c:v>
                </c:pt>
                <c:pt idx="10">
                  <c:v>Solicitud Judicial no Adminsitrativo</c:v>
                </c:pt>
                <c:pt idx="11">
                  <c:v>Respuesta</c:v>
                </c:pt>
                <c:pt idx="12">
                  <c:v>Derecho de petición</c:v>
                </c:pt>
                <c:pt idx="13">
                  <c:v>Conciliación</c:v>
                </c:pt>
                <c:pt idx="14">
                  <c:v>PQR-Queja</c:v>
                </c:pt>
                <c:pt idx="15">
                  <c:v>PQR-Recursos</c:v>
                </c:pt>
                <c:pt idx="16">
                  <c:v>PQR-Petición de Información</c:v>
                </c:pt>
                <c:pt idx="17">
                  <c:v>Invitación Social</c:v>
                </c:pt>
                <c:pt idx="18">
                  <c:v>Solicitud de información </c:v>
                </c:pt>
                <c:pt idx="19">
                  <c:v>PQR-sugerencia</c:v>
                </c:pt>
                <c:pt idx="20">
                  <c:v>(en blanco)</c:v>
                </c:pt>
              </c:strCache>
            </c:strRef>
          </c:cat>
          <c:val>
            <c:numRef>
              <c:f>GRÁFICAS!$C$35:$C$56</c:f>
              <c:numCache>
                <c:formatCode>0.0%</c:formatCode>
                <c:ptCount val="21"/>
                <c:pt idx="0">
                  <c:v>0.42947228675738469</c:v>
                </c:pt>
                <c:pt idx="1">
                  <c:v>0.19946896780617324</c:v>
                </c:pt>
                <c:pt idx="2">
                  <c:v>0.10321938267507468</c:v>
                </c:pt>
                <c:pt idx="3">
                  <c:v>5.8081646199800864E-2</c:v>
                </c:pt>
                <c:pt idx="4">
                  <c:v>4.8788582807832728E-2</c:v>
                </c:pt>
                <c:pt idx="5">
                  <c:v>4.4805841354132098E-2</c:v>
                </c:pt>
                <c:pt idx="6">
                  <c:v>3.2193826750746765E-2</c:v>
                </c:pt>
                <c:pt idx="7">
                  <c:v>3.1198141387321607E-2</c:v>
                </c:pt>
                <c:pt idx="8">
                  <c:v>2.3232658479920346E-2</c:v>
                </c:pt>
                <c:pt idx="9">
                  <c:v>1.0620643876535016E-2</c:v>
                </c:pt>
                <c:pt idx="10">
                  <c:v>5.3103219382675078E-3</c:v>
                </c:pt>
                <c:pt idx="11">
                  <c:v>3.9827414537006306E-3</c:v>
                </c:pt>
                <c:pt idx="12">
                  <c:v>2.6551609691337539E-3</c:v>
                </c:pt>
                <c:pt idx="13">
                  <c:v>2.3232658479920344E-3</c:v>
                </c:pt>
                <c:pt idx="14">
                  <c:v>9.9568536342515765E-4</c:v>
                </c:pt>
                <c:pt idx="15">
                  <c:v>9.9568536342515765E-4</c:v>
                </c:pt>
                <c:pt idx="16">
                  <c:v>9.9568536342515765E-4</c:v>
                </c:pt>
                <c:pt idx="17">
                  <c:v>9.9568536342515765E-4</c:v>
                </c:pt>
                <c:pt idx="18">
                  <c:v>3.3189512114171923E-4</c:v>
                </c:pt>
                <c:pt idx="19">
                  <c:v>3.3189512114171923E-4</c:v>
                </c:pt>
                <c:pt idx="20">
                  <c:v>0</c:v>
                </c:pt>
              </c:numCache>
            </c:numRef>
          </c:val>
          <c:extLst xmlns:c16r2="http://schemas.microsoft.com/office/drawing/2015/06/chart">
            <c:ext xmlns:c16="http://schemas.microsoft.com/office/drawing/2014/chart" uri="{C3380CC4-5D6E-409C-BE32-E72D297353CC}">
              <c16:uniqueId val="{00000000-6445-4048-9858-9D3310A63C27}"/>
            </c:ext>
          </c:extLst>
        </c:ser>
        <c:dLbls>
          <c:showLegendKey val="0"/>
          <c:showVal val="0"/>
          <c:showCatName val="0"/>
          <c:showSerName val="0"/>
          <c:showPercent val="0"/>
          <c:showBubbleSize val="0"/>
        </c:dLbls>
        <c:gapWidth val="219"/>
        <c:axId val="251717888"/>
        <c:axId val="251740160"/>
      </c:barChart>
      <c:barChart>
        <c:barDir val="col"/>
        <c:grouping val="clustered"/>
        <c:varyColors val="0"/>
        <c:ser>
          <c:idx val="0"/>
          <c:order val="0"/>
          <c:tx>
            <c:strRef>
              <c:f>GRÁFICAS!$B$34</c:f>
              <c:strCache>
                <c:ptCount val="1"/>
                <c:pt idx="0">
                  <c:v>Cantidad</c:v>
                </c:pt>
              </c:strCache>
            </c:strRef>
          </c:tx>
          <c:spPr>
            <a:gradFill flip="none" rotWithShape="1">
              <a:gsLst>
                <a:gs pos="0">
                  <a:srgbClr val="FF66FF"/>
                </a:gs>
                <a:gs pos="48000">
                  <a:srgbClr val="FF99FF"/>
                </a:gs>
                <a:gs pos="100000">
                  <a:srgbClr val="FFCCFF">
                    <a:alpha val="43000"/>
                  </a:srgbClr>
                </a:gs>
              </a:gsLst>
              <a:lin ang="16200000" scaled="1"/>
              <a:tileRect/>
            </a:gradFill>
            <a:ln>
              <a:solidFill>
                <a:srgbClr val="FF00FF"/>
              </a:solidFill>
            </a:ln>
            <a:effectLst>
              <a:glow>
                <a:schemeClr val="accent1">
                  <a:alpha val="40000"/>
                </a:schemeClr>
              </a:glow>
              <a:innerShdw blurRad="63500" dist="50800" dir="8100000">
                <a:prstClr val="black">
                  <a:alpha val="50000"/>
                </a:prstClr>
              </a:innerShdw>
              <a:softEdge rad="635000"/>
            </a:effectLst>
            <a:scene3d>
              <a:camera prst="orthographicFront"/>
              <a:lightRig rig="threePt" dir="t"/>
            </a:scene3d>
            <a:sp3d>
              <a:bevelT/>
            </a:sp3d>
          </c:spPr>
          <c:invertIfNegative val="0"/>
          <c:cat>
            <c:strRef>
              <c:f>GRÁFICAS!$A$35:$A$56</c:f>
              <c:strCache>
                <c:ptCount val="21"/>
                <c:pt idx="0">
                  <c:v>Contable</c:v>
                </c:pt>
                <c:pt idx="1">
                  <c:v>Solicitud Judicial Administrativo </c:v>
                </c:pt>
                <c:pt idx="2">
                  <c:v>Solicitud de información</c:v>
                </c:pt>
                <c:pt idx="3">
                  <c:v>Invitación institucional</c:v>
                </c:pt>
                <c:pt idx="4">
                  <c:v>Informativa</c:v>
                </c:pt>
                <c:pt idx="5">
                  <c:v>Proceso Talento Humano</c:v>
                </c:pt>
                <c:pt idx="6">
                  <c:v>PQR-Solicitud Base de datos</c:v>
                </c:pt>
                <c:pt idx="7">
                  <c:v>Solicitud Apoyo fortalecimiento</c:v>
                </c:pt>
                <c:pt idx="8">
                  <c:v>Respuesta </c:v>
                </c:pt>
                <c:pt idx="9">
                  <c:v>Solicitud Apoyo Social</c:v>
                </c:pt>
                <c:pt idx="10">
                  <c:v>Solicitud Judicial no Adminsitrativo</c:v>
                </c:pt>
                <c:pt idx="11">
                  <c:v>Respuesta</c:v>
                </c:pt>
                <c:pt idx="12">
                  <c:v>Derecho de petición</c:v>
                </c:pt>
                <c:pt idx="13">
                  <c:v>Conciliación</c:v>
                </c:pt>
                <c:pt idx="14">
                  <c:v>PQR-Queja</c:v>
                </c:pt>
                <c:pt idx="15">
                  <c:v>PQR-Recursos</c:v>
                </c:pt>
                <c:pt idx="16">
                  <c:v>PQR-Petición de Información</c:v>
                </c:pt>
                <c:pt idx="17">
                  <c:v>Invitación Social</c:v>
                </c:pt>
                <c:pt idx="18">
                  <c:v>Solicitud de información </c:v>
                </c:pt>
                <c:pt idx="19">
                  <c:v>PQR-sugerencia</c:v>
                </c:pt>
                <c:pt idx="20">
                  <c:v>(en blanco)</c:v>
                </c:pt>
              </c:strCache>
            </c:strRef>
          </c:cat>
          <c:val>
            <c:numRef>
              <c:f>GRÁFICAS!$B$35:$B$56</c:f>
              <c:numCache>
                <c:formatCode>General</c:formatCode>
                <c:ptCount val="21"/>
                <c:pt idx="0">
                  <c:v>1294</c:v>
                </c:pt>
                <c:pt idx="1">
                  <c:v>601</c:v>
                </c:pt>
                <c:pt idx="2">
                  <c:v>311</c:v>
                </c:pt>
                <c:pt idx="3">
                  <c:v>175</c:v>
                </c:pt>
                <c:pt idx="4">
                  <c:v>147</c:v>
                </c:pt>
                <c:pt idx="5">
                  <c:v>135</c:v>
                </c:pt>
                <c:pt idx="6">
                  <c:v>97</c:v>
                </c:pt>
                <c:pt idx="7">
                  <c:v>94</c:v>
                </c:pt>
                <c:pt idx="8">
                  <c:v>70</c:v>
                </c:pt>
                <c:pt idx="9">
                  <c:v>32</c:v>
                </c:pt>
                <c:pt idx="10">
                  <c:v>16</c:v>
                </c:pt>
                <c:pt idx="11">
                  <c:v>12</c:v>
                </c:pt>
                <c:pt idx="12">
                  <c:v>8</c:v>
                </c:pt>
                <c:pt idx="13">
                  <c:v>7</c:v>
                </c:pt>
                <c:pt idx="14">
                  <c:v>3</c:v>
                </c:pt>
                <c:pt idx="15">
                  <c:v>3</c:v>
                </c:pt>
                <c:pt idx="16">
                  <c:v>3</c:v>
                </c:pt>
                <c:pt idx="17">
                  <c:v>3</c:v>
                </c:pt>
                <c:pt idx="18">
                  <c:v>1</c:v>
                </c:pt>
                <c:pt idx="19">
                  <c:v>1</c:v>
                </c:pt>
              </c:numCache>
            </c:numRef>
          </c:val>
          <c:extLst xmlns:c16r2="http://schemas.microsoft.com/office/drawing/2015/06/chart">
            <c:ext xmlns:c16="http://schemas.microsoft.com/office/drawing/2014/chart" uri="{C3380CC4-5D6E-409C-BE32-E72D297353CC}">
              <c16:uniqueId val="{00000001-6445-4048-9858-9D3310A63C27}"/>
            </c:ext>
          </c:extLst>
        </c:ser>
        <c:dLbls>
          <c:showLegendKey val="0"/>
          <c:showVal val="0"/>
          <c:showCatName val="0"/>
          <c:showSerName val="0"/>
          <c:showPercent val="0"/>
          <c:showBubbleSize val="0"/>
        </c:dLbls>
        <c:gapWidth val="100"/>
        <c:axId val="251743232"/>
        <c:axId val="251741696"/>
      </c:barChart>
      <c:dateAx>
        <c:axId val="25171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Narrow" panose="020B0606020202030204" pitchFamily="34" charset="0"/>
                <a:ea typeface="+mn-ea"/>
                <a:cs typeface="+mn-cs"/>
              </a:defRPr>
            </a:pPr>
            <a:endParaRPr lang="es-CO"/>
          </a:p>
        </c:txPr>
        <c:crossAx val="251740160"/>
        <c:crosses val="autoZero"/>
        <c:auto val="0"/>
        <c:lblOffset val="100"/>
        <c:baseTimeUnit val="days"/>
      </c:dateAx>
      <c:valAx>
        <c:axId val="251740160"/>
        <c:scaling>
          <c:orientation val="minMax"/>
        </c:scaling>
        <c:delete val="1"/>
        <c:axPos val="l"/>
        <c:numFmt formatCode="0.0%" sourceLinked="1"/>
        <c:majorTickMark val="none"/>
        <c:minorTickMark val="none"/>
        <c:tickLblPos val="nextTo"/>
        <c:crossAx val="251717888"/>
        <c:crosses val="autoZero"/>
        <c:crossBetween val="between"/>
      </c:valAx>
      <c:valAx>
        <c:axId val="251741696"/>
        <c:scaling>
          <c:orientation val="minMax"/>
        </c:scaling>
        <c:delete val="1"/>
        <c:axPos val="r"/>
        <c:numFmt formatCode="General" sourceLinked="1"/>
        <c:majorTickMark val="out"/>
        <c:minorTickMark val="none"/>
        <c:tickLblPos val="nextTo"/>
        <c:crossAx val="251743232"/>
        <c:crosses val="max"/>
        <c:crossBetween val="between"/>
      </c:valAx>
      <c:dateAx>
        <c:axId val="251743232"/>
        <c:scaling>
          <c:orientation val="minMax"/>
        </c:scaling>
        <c:delete val="1"/>
        <c:axPos val="b"/>
        <c:numFmt formatCode="General" sourceLinked="1"/>
        <c:majorTickMark val="out"/>
        <c:minorTickMark val="none"/>
        <c:tickLblPos val="nextTo"/>
        <c:crossAx val="251741696"/>
        <c:crosses val="autoZero"/>
        <c:auto val="0"/>
        <c:lblOffset val="100"/>
        <c:baseTimeUnit val="days"/>
      </c:date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Arial Narrow" panose="020B0606020202030204" pitchFamily="34" charset="0"/>
                <a:ea typeface="+mn-ea"/>
                <a:cs typeface="+mn-cs"/>
              </a:defRPr>
            </a:pPr>
            <a:endParaRPr lang="es-CO"/>
          </a:p>
        </c:txPr>
      </c:dTable>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s-CO"/>
    </a:p>
  </c:txPr>
  <c:externalData r:id="rId1">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pivotSource>
    <c:name>[30-06-2022-InformeCorrespondencia .xlsx]GRÁFICAS!Tabla dinámica9</c:name>
    <c:fmtId val="37"/>
  </c:pivotSource>
  <c:chart>
    <c:autoTitleDeleted val="1"/>
    <c:pivotFmts>
      <c:pivotFmt>
        <c:idx val="0"/>
        <c:spPr>
          <a:solidFill>
            <a:schemeClr val="accent1"/>
          </a:solidFill>
          <a:ln>
            <a:noFill/>
          </a:ln>
          <a:effectLst/>
        </c:spPr>
        <c:marker>
          <c:symbol val="none"/>
        </c:marker>
      </c:pivotFmt>
      <c:pivotFmt>
        <c:idx val="1"/>
        <c:spPr>
          <a:pattFill prst="lgCheck">
            <a:fgClr>
              <a:srgbClr val="FF00FF"/>
            </a:fgClr>
            <a:bgClr>
              <a:schemeClr val="tx1"/>
            </a:bgClr>
          </a:pattFill>
          <a:ln>
            <a:noFill/>
          </a:ln>
          <a:effectLst>
            <a:innerShdw blurRad="63500" dist="50800" dir="13500000">
              <a:prstClr val="black">
                <a:alpha val="50000"/>
              </a:prstClr>
            </a:inn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pattFill prst="lgCheck">
            <a:fgClr>
              <a:srgbClr val="FF00FF"/>
            </a:fgClr>
            <a:bgClr>
              <a:schemeClr val="tx1"/>
            </a:bgClr>
          </a:pattFill>
          <a:ln>
            <a:noFill/>
          </a:ln>
          <a:effectLst>
            <a:innerShdw blurRad="63500" dist="50800" dir="13500000">
              <a:prstClr val="black">
                <a:alpha val="50000"/>
              </a:prstClr>
            </a:inn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dLbl>
      </c:pivotFmt>
      <c:pivotFmt>
        <c:idx val="3"/>
        <c:spPr>
          <a:pattFill prst="lgCheck">
            <a:fgClr>
              <a:srgbClr val="FF00FF"/>
            </a:fgClr>
            <a:bgClr>
              <a:schemeClr val="tx1"/>
            </a:bgClr>
          </a:pattFill>
          <a:ln>
            <a:noFill/>
          </a:ln>
          <a:effectLst>
            <a:innerShdw blurRad="63500" dist="50800" dir="13500000">
              <a:prstClr val="black">
                <a:alpha val="50000"/>
              </a:prstClr>
            </a:inn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dLbl>
      </c:pivotFmt>
    </c:pivotFmts>
    <c:plotArea>
      <c:layout/>
      <c:barChart>
        <c:barDir val="col"/>
        <c:grouping val="clustered"/>
        <c:varyColors val="0"/>
        <c:ser>
          <c:idx val="0"/>
          <c:order val="0"/>
          <c:tx>
            <c:strRef>
              <c:f>GRÁFICAS!$B$79</c:f>
              <c:strCache>
                <c:ptCount val="1"/>
                <c:pt idx="0">
                  <c:v>Total</c:v>
                </c:pt>
              </c:strCache>
            </c:strRef>
          </c:tx>
          <c:spPr>
            <a:pattFill prst="lgCheck">
              <a:fgClr>
                <a:srgbClr val="FF00FF"/>
              </a:fgClr>
              <a:bgClr>
                <a:schemeClr val="tx1"/>
              </a:bgClr>
            </a:pattFill>
            <a:ln>
              <a:noFill/>
            </a:ln>
            <a:effectLst>
              <a:innerShdw blurRad="63500" dist="50800" dir="13500000">
                <a:prstClr val="black">
                  <a:alpha val="50000"/>
                </a:prstClr>
              </a:inn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showLeaderLines val="0"/>
          </c:dLbls>
          <c:cat>
            <c:strRef>
              <c:f>GRÁFICAS!$A$80:$A$82</c:f>
              <c:strCache>
                <c:ptCount val="2"/>
                <c:pt idx="0">
                  <c:v>Externo</c:v>
                </c:pt>
                <c:pt idx="1">
                  <c:v>Interno</c:v>
                </c:pt>
              </c:strCache>
            </c:strRef>
          </c:cat>
          <c:val>
            <c:numRef>
              <c:f>GRÁFICAS!$B$80:$B$82</c:f>
              <c:numCache>
                <c:formatCode>0.0%</c:formatCode>
                <c:ptCount val="2"/>
                <c:pt idx="0">
                  <c:v>0.91638456330399454</c:v>
                </c:pt>
                <c:pt idx="1">
                  <c:v>8.3615436696005421E-2</c:v>
                </c:pt>
              </c:numCache>
            </c:numRef>
          </c:val>
          <c:extLst xmlns:c16r2="http://schemas.microsoft.com/office/drawing/2015/06/chart">
            <c:ext xmlns:c16="http://schemas.microsoft.com/office/drawing/2014/chart" uri="{C3380CC4-5D6E-409C-BE32-E72D297353CC}">
              <c16:uniqueId val="{00000000-DFB5-40FB-9A90-40C412B4ACCE}"/>
            </c:ext>
          </c:extLst>
        </c:ser>
        <c:dLbls>
          <c:dLblPos val="outEnd"/>
          <c:showLegendKey val="0"/>
          <c:showVal val="1"/>
          <c:showCatName val="0"/>
          <c:showSerName val="0"/>
          <c:showPercent val="0"/>
          <c:showBubbleSize val="0"/>
        </c:dLbls>
        <c:gapWidth val="219"/>
        <c:overlap val="-27"/>
        <c:axId val="251884288"/>
        <c:axId val="251886976"/>
      </c:barChart>
      <c:catAx>
        <c:axId val="25188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s-CO"/>
          </a:p>
        </c:txPr>
        <c:crossAx val="251886976"/>
        <c:crosses val="autoZero"/>
        <c:auto val="1"/>
        <c:lblAlgn val="ctr"/>
        <c:lblOffset val="100"/>
        <c:noMultiLvlLbl val="0"/>
      </c:catAx>
      <c:valAx>
        <c:axId val="251886976"/>
        <c:scaling>
          <c:orientation val="minMax"/>
        </c:scaling>
        <c:delete val="1"/>
        <c:axPos val="l"/>
        <c:numFmt formatCode="0.0%" sourceLinked="1"/>
        <c:majorTickMark val="none"/>
        <c:minorTickMark val="none"/>
        <c:tickLblPos val="nextTo"/>
        <c:crossAx val="2518842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Narrow" panose="020B0606020202030204" pitchFamily="34" charset="0"/>
        </a:defRPr>
      </a:pPr>
      <a:endParaRPr lang="es-CO"/>
    </a:p>
  </c:txPr>
  <c:externalData r:id="rId1">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pivotSource>
    <c:name>[30-06-2022-InformeCorrespondencia .xlsx]GRÁFICAS!Tabla dinámica7</c:name>
    <c:fmtId val="32"/>
  </c:pivotSource>
  <c:chart>
    <c:autoTitleDeleted val="1"/>
    <c:pivotFmts>
      <c:pivotFmt>
        <c:idx val="0"/>
        <c:spPr>
          <a:pattFill prst="pct5">
            <a:fgClr>
              <a:srgbClr val="FF0000"/>
            </a:fgClr>
            <a:bgClr>
              <a:schemeClr val="tx1"/>
            </a:bgClr>
          </a:pattFill>
          <a:ln>
            <a:solidFill>
              <a:srgbClr val="FF00FF"/>
            </a:solidFill>
          </a:ln>
          <a:effectLst>
            <a:glow rad="63500">
              <a:srgbClr val="FF00FF">
                <a:alpha val="40000"/>
              </a:srgbClr>
            </a:glo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pattFill prst="sphere">
            <a:fgClr>
              <a:srgbClr val="9966FF"/>
            </a:fgClr>
            <a:bgClr>
              <a:schemeClr val="bg1"/>
            </a:bgClr>
          </a:pattFill>
          <a:ln>
            <a:solidFill>
              <a:srgbClr val="CC66FF"/>
            </a:solidFill>
          </a:ln>
        </c:spPr>
        <c:marker>
          <c:symbol val="none"/>
        </c:marker>
        <c:dLbl>
          <c:idx val="0"/>
          <c:spPr/>
          <c:txPr>
            <a:bodyPr/>
            <a:lstStyle/>
            <a:p>
              <a:pPr>
                <a:defRPr/>
              </a:pPr>
              <a:endParaRPr lang="es-CO"/>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pattFill prst="sphere">
            <a:fgClr>
              <a:srgbClr val="9966FF"/>
            </a:fgClr>
            <a:bgClr>
              <a:schemeClr val="bg1"/>
            </a:bgClr>
          </a:pattFill>
          <a:ln>
            <a:solidFill>
              <a:srgbClr val="CC66FF"/>
            </a:solidFill>
          </a:ln>
        </c:spPr>
        <c:marker>
          <c:symbol val="none"/>
        </c:marker>
        <c:dLbl>
          <c:idx val="0"/>
          <c:spPr/>
          <c:txPr>
            <a:bodyPr/>
            <a:lstStyle/>
            <a:p>
              <a:pPr>
                <a:defRPr/>
              </a:pPr>
              <a:endParaRPr lang="es-CO"/>
            </a:p>
          </c:txPr>
          <c:dLblPos val="outEnd"/>
          <c:showLegendKey val="0"/>
          <c:showVal val="1"/>
          <c:showCatName val="0"/>
          <c:showSerName val="0"/>
          <c:showPercent val="0"/>
          <c:showBubbleSize val="0"/>
        </c:dLbl>
      </c:pivotFmt>
      <c:pivotFmt>
        <c:idx val="3"/>
        <c:spPr>
          <a:pattFill prst="sphere">
            <a:fgClr>
              <a:srgbClr val="9966FF"/>
            </a:fgClr>
            <a:bgClr>
              <a:schemeClr val="bg1"/>
            </a:bgClr>
          </a:pattFill>
          <a:ln>
            <a:solidFill>
              <a:srgbClr val="CC66FF"/>
            </a:solidFill>
          </a:ln>
        </c:spPr>
        <c:marker>
          <c:symbol val="none"/>
        </c:marker>
        <c:dLbl>
          <c:idx val="0"/>
          <c:spPr/>
          <c:txPr>
            <a:bodyPr/>
            <a:lstStyle/>
            <a:p>
              <a:pPr>
                <a:defRPr/>
              </a:pPr>
              <a:endParaRPr lang="es-CO"/>
            </a:p>
          </c:txPr>
          <c:dLblPos val="outEnd"/>
          <c:showLegendKey val="0"/>
          <c:showVal val="1"/>
          <c:showCatName val="0"/>
          <c:showSerName val="0"/>
          <c:showPercent val="0"/>
          <c:showBubbleSize val="0"/>
        </c:dLbl>
      </c:pivotFmt>
    </c:pivotFmts>
    <c:plotArea>
      <c:layout>
        <c:manualLayout>
          <c:layoutTarget val="inner"/>
          <c:xMode val="edge"/>
          <c:yMode val="edge"/>
          <c:x val="5.034573460293882E-2"/>
          <c:y val="8.4213053848744029E-2"/>
          <c:w val="0.9454684879489067"/>
          <c:h val="0.75721331741316678"/>
        </c:manualLayout>
      </c:layout>
      <c:barChart>
        <c:barDir val="col"/>
        <c:grouping val="clustered"/>
        <c:varyColors val="0"/>
        <c:ser>
          <c:idx val="0"/>
          <c:order val="0"/>
          <c:tx>
            <c:strRef>
              <c:f>GRÁFICAS!$B$62</c:f>
              <c:strCache>
                <c:ptCount val="1"/>
                <c:pt idx="0">
                  <c:v>Total</c:v>
                </c:pt>
              </c:strCache>
            </c:strRef>
          </c:tx>
          <c:spPr>
            <a:pattFill prst="sphere">
              <a:fgClr>
                <a:srgbClr val="9966FF"/>
              </a:fgClr>
              <a:bgClr>
                <a:schemeClr val="bg1"/>
              </a:bgClr>
            </a:pattFill>
            <a:ln>
              <a:solidFill>
                <a:srgbClr val="CC66FF"/>
              </a:solidFill>
            </a:ln>
          </c:spPr>
          <c:invertIfNegative val="0"/>
          <c:dLbls>
            <c:txPr>
              <a:bodyPr/>
              <a:lstStyle/>
              <a:p>
                <a:pPr>
                  <a:defRPr/>
                </a:pPr>
                <a:endParaRPr lang="es-CO"/>
              </a:p>
            </c:txPr>
            <c:dLblPos val="outEnd"/>
            <c:showLegendKey val="0"/>
            <c:showVal val="1"/>
            <c:showCatName val="0"/>
            <c:showSerName val="0"/>
            <c:showPercent val="0"/>
            <c:showBubbleSize val="0"/>
            <c:showLeaderLines val="0"/>
          </c:dLbls>
          <c:cat>
            <c:strRef>
              <c:f>GRÁFICAS!$A$63:$A$65</c:f>
              <c:strCache>
                <c:ptCount val="2"/>
                <c:pt idx="0">
                  <c:v>Digital</c:v>
                </c:pt>
                <c:pt idx="1">
                  <c:v>Físico</c:v>
                </c:pt>
              </c:strCache>
            </c:strRef>
          </c:cat>
          <c:val>
            <c:numRef>
              <c:f>GRÁFICAS!$B$63:$B$65</c:f>
              <c:numCache>
                <c:formatCode>0.0%</c:formatCode>
                <c:ptCount val="2"/>
                <c:pt idx="0">
                  <c:v>0.96208530805687209</c:v>
                </c:pt>
                <c:pt idx="1">
                  <c:v>3.7914691943127965E-2</c:v>
                </c:pt>
              </c:numCache>
            </c:numRef>
          </c:val>
          <c:extLst xmlns:c16r2="http://schemas.microsoft.com/office/drawing/2015/06/chart">
            <c:ext xmlns:c16="http://schemas.microsoft.com/office/drawing/2014/chart" uri="{C3380CC4-5D6E-409C-BE32-E72D297353CC}">
              <c16:uniqueId val="{00000000-302B-43D9-AE8C-B79D27AD8245}"/>
            </c:ext>
          </c:extLst>
        </c:ser>
        <c:dLbls>
          <c:showLegendKey val="0"/>
          <c:showVal val="0"/>
          <c:showCatName val="0"/>
          <c:showSerName val="0"/>
          <c:showPercent val="0"/>
          <c:showBubbleSize val="0"/>
        </c:dLbls>
        <c:gapWidth val="219"/>
        <c:overlap val="-27"/>
        <c:axId val="252205696"/>
        <c:axId val="252219776"/>
      </c:barChart>
      <c:catAx>
        <c:axId val="25220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s-CO"/>
          </a:p>
        </c:txPr>
        <c:crossAx val="252219776"/>
        <c:crosses val="autoZero"/>
        <c:auto val="1"/>
        <c:lblAlgn val="ctr"/>
        <c:lblOffset val="100"/>
        <c:noMultiLvlLbl val="0"/>
      </c:catAx>
      <c:valAx>
        <c:axId val="252219776"/>
        <c:scaling>
          <c:orientation val="minMax"/>
        </c:scaling>
        <c:delete val="1"/>
        <c:axPos val="l"/>
        <c:numFmt formatCode="0.0%" sourceLinked="1"/>
        <c:majorTickMark val="none"/>
        <c:minorTickMark val="none"/>
        <c:tickLblPos val="nextTo"/>
        <c:crossAx val="2522056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Narrow" panose="020B0606020202030204" pitchFamily="34" charset="0"/>
        </a:defRPr>
      </a:pPr>
      <a:endParaRPr lang="es-CO"/>
    </a:p>
  </c:txPr>
  <c:externalData r:id="rId1">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pivotSource>
    <c:name>[30-06-2022-InformeCorrespondencia .xlsx]GRÁFICAS!Tabla dinámica11</c:name>
    <c:fmtId val="88"/>
  </c:pivotSource>
  <c:chart>
    <c:autoTitleDeleted val="0"/>
    <c:pivotFmts>
      <c:pivotFmt>
        <c:idx val="0"/>
        <c:spPr>
          <a:solidFill>
            <a:schemeClr val="tx2">
              <a:lumMod val="75000"/>
            </a:schemeClr>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ysClr val="windowText" lastClr="000000"/>
                  </a:solidFill>
                  <a:latin typeface="Arial Narrow" panose="020B0606020202030204" pitchFamily="34" charset="0"/>
                  <a:ea typeface="+mn-ea"/>
                  <a:cs typeface="+mn-cs"/>
                </a:defRPr>
              </a:pPr>
              <a:endParaRPr lang="es-CO"/>
            </a:p>
          </c:txPr>
          <c:showLegendKey val="1"/>
          <c:showVal val="1"/>
          <c:showCatName val="1"/>
          <c:showSerName val="1"/>
          <c:showPercent val="1"/>
          <c:showBubbleSize val="1"/>
        </c:dLbl>
      </c:pivotFmt>
      <c:pivotFmt>
        <c:idx val="1"/>
        <c:spPr>
          <a:solidFill>
            <a:schemeClr val="accent2"/>
          </a:solidFill>
          <a:ln>
            <a:noFill/>
          </a:ln>
          <a:effectLst/>
        </c:spPr>
        <c:dLbl>
          <c:idx val="0"/>
          <c:spPr/>
          <c:txPr>
            <a:bodyPr/>
            <a:lstStyle/>
            <a:p>
              <a:pPr>
                <a:defRPr/>
              </a:pPr>
              <a:endParaRPr lang="es-CO"/>
            </a:p>
          </c:txPr>
          <c:showLegendKey val="1"/>
          <c:showVal val="1"/>
          <c:showCatName val="1"/>
          <c:showSerName val="1"/>
          <c:showPercent val="1"/>
          <c:showBubbleSize val="1"/>
        </c:dLbl>
      </c:pivotFmt>
      <c:pivotFmt>
        <c:idx val="2"/>
      </c:pivotFmt>
      <c:pivotFmt>
        <c:idx val="3"/>
      </c:pivotFmt>
      <c:pivotFmt>
        <c:idx val="4"/>
      </c:pivotFmt>
      <c:pivotFmt>
        <c:idx val="5"/>
      </c:pivotFmt>
      <c:pivotFmt>
        <c:idx val="6"/>
      </c:pivotFmt>
      <c:pivotFmt>
        <c:idx val="7"/>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pivotFmt>
      <c:pivotFmt>
        <c:idx val="8"/>
      </c:pivotFmt>
      <c:pivotFmt>
        <c:idx val="9"/>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pivotFmt>
      <c:pivotFmt>
        <c:idx val="10"/>
      </c:pivotFmt>
      <c:pivotFmt>
        <c:idx val="11"/>
      </c:pivotFmt>
      <c:pivotFmt>
        <c:idx val="12"/>
      </c:pivotFmt>
      <c:pivotFmt>
        <c:idx val="13"/>
      </c:pivotFmt>
      <c:pivotFmt>
        <c:idx val="14"/>
      </c:pivotFmt>
      <c:pivotFmt>
        <c:idx val="15"/>
      </c:pivotFmt>
      <c:pivotFmt>
        <c:idx val="16"/>
      </c:pivotFmt>
      <c:pivotFmt>
        <c:idx val="17"/>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pivotFmt>
      <c:pivotFmt>
        <c:idx val="18"/>
      </c:pivotFmt>
      <c:pivotFmt>
        <c:idx val="19"/>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pivotFmt>
      <c:pivotFmt>
        <c:idx val="2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pivotFmt>
      <c:pivotFmt>
        <c:idx val="21"/>
      </c:pivotFmt>
      <c:pivotFmt>
        <c:idx val="22"/>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pivotFmt>
      <c:pivotFmt>
        <c:idx val="23"/>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pivotFmt>
      <c:pivotFmt>
        <c:idx val="24"/>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pivotFmt>
      <c:pivotFmt>
        <c:idx val="51"/>
      </c:pivotFmt>
      <c:pivotFmt>
        <c:idx val="52"/>
        <c:dLbl>
          <c:idx val="0"/>
          <c:spPr/>
          <c:txPr>
            <a:bodyPr/>
            <a:lstStyle/>
            <a:p>
              <a:pPr>
                <a:defRPr/>
              </a:pPr>
              <a:endParaRPr lang="es-CO"/>
            </a:p>
          </c:txPr>
          <c:showLegendKey val="1"/>
          <c:showVal val="1"/>
          <c:showCatName val="1"/>
          <c:showSerName val="1"/>
          <c:showPercent val="1"/>
          <c:showBubbleSize val="1"/>
        </c:dLbl>
      </c:pivotFmt>
      <c:pivotFmt>
        <c:idx val="53"/>
      </c:pivotFmt>
      <c:pivotFmt>
        <c:idx val="54"/>
        <c:dLbl>
          <c:idx val="0"/>
          <c:spPr/>
          <c:txPr>
            <a:bodyPr/>
            <a:lstStyle/>
            <a:p>
              <a:pPr>
                <a:defRPr/>
              </a:pPr>
              <a:endParaRPr lang="es-CO"/>
            </a:p>
          </c:txPr>
          <c:showLegendKey val="1"/>
          <c:showVal val="1"/>
          <c:showCatName val="1"/>
          <c:showSerName val="1"/>
          <c:showPercent val="1"/>
          <c:showBubbleSize val="1"/>
        </c:dLbl>
      </c:pivotFmt>
      <c:pivotFmt>
        <c:idx val="55"/>
      </c:pivotFmt>
      <c:pivotFmt>
        <c:idx val="56"/>
      </c:pivotFmt>
      <c:pivotFmt>
        <c:idx val="57"/>
      </c:pivotFmt>
      <c:pivotFmt>
        <c:idx val="58"/>
        <c:spPr>
          <a:solidFill>
            <a:schemeClr val="accent2"/>
          </a:solidFill>
          <a:ln>
            <a:noFill/>
          </a:ln>
          <a:effectLst/>
        </c:spPr>
        <c:marker>
          <c:symbol val="none"/>
        </c:marker>
        <c:dLbl>
          <c:idx val="0"/>
          <c:spPr/>
          <c:txPr>
            <a:bodyPr/>
            <a:lstStyle/>
            <a:p>
              <a:pPr>
                <a:defRPr/>
              </a:pPr>
              <a:endParaRPr lang="es-CO"/>
            </a:p>
          </c:txPr>
          <c:dLblPos val="outEnd"/>
          <c:showLegendKey val="0"/>
          <c:showVal val="1"/>
          <c:showCatName val="0"/>
          <c:showSerName val="0"/>
          <c:showPercent val="0"/>
          <c:showBubbleSize val="0"/>
        </c:dLbl>
      </c:pivotFmt>
      <c:pivotFmt>
        <c:idx val="59"/>
        <c:dLbl>
          <c:idx val="0"/>
          <c:layout>
            <c:manualLayout>
              <c:x val="-3.3154119524587286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0"/>
        <c:dLbl>
          <c:idx val="0"/>
          <c:layout>
            <c:manualLayout>
              <c:x val="-3.5842291377932198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1"/>
        <c:dLbl>
          <c:idx val="0"/>
          <c:layout>
            <c:manualLayout>
              <c:x val="-2.867383310234576E-2"/>
              <c:y val="4.527447651386531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2"/>
        <c:dLbl>
          <c:idx val="0"/>
          <c:layout>
            <c:manualLayout>
              <c:x val="-3.0465947671242367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3"/>
        <c:dLbl>
          <c:idx val="0"/>
          <c:layout>
            <c:manualLayout>
              <c:x val="-3.0465947671242385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4"/>
        <c:dLbl>
          <c:idx val="0"/>
          <c:layout>
            <c:manualLayout>
              <c:x val="-3.0258455656603872E-2"/>
              <c:y val="-1.6710784028004795E-1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5"/>
        <c:dLbl>
          <c:idx val="0"/>
          <c:layout>
            <c:manualLayout>
              <c:x val="-2.9569890386794064E-2"/>
              <c:y val="2.263723825693265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6"/>
        <c:dLbl>
          <c:idx val="0"/>
          <c:layout>
            <c:manualLayout>
              <c:x val="-3.0465947671242367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7"/>
        <c:dLbl>
          <c:idx val="0"/>
          <c:layout>
            <c:manualLayout>
              <c:x val="-2.9569890386794046E-2"/>
              <c:y val="-8.3002248093033564E-1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8"/>
        <c:dLbl>
          <c:idx val="0"/>
          <c:layout>
            <c:manualLayout>
              <c:x val="-2.9569890386794046E-2"/>
              <c:y val="8.3002248093033564E-1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9"/>
        <c:dLbl>
          <c:idx val="0"/>
          <c:layout>
            <c:manualLayout>
              <c:x val="-3.0465947671242367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0"/>
        <c:dLbl>
          <c:idx val="0"/>
          <c:layout>
            <c:manualLayout>
              <c:x val="-3.0465947671242367E-2"/>
              <c:y val="2.263723825693265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1"/>
        <c:dLbl>
          <c:idx val="0"/>
          <c:layout>
            <c:manualLayout>
              <c:x val="-2.8673833102345742E-2"/>
              <c:y val="2.263723825693265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2"/>
        <c:dLbl>
          <c:idx val="0"/>
          <c:layout>
            <c:manualLayout>
              <c:x val="-3.046594767124235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3"/>
        <c:dLbl>
          <c:idx val="0"/>
          <c:layout>
            <c:manualLayout>
              <c:x val="-2.867383310234576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4"/>
        <c:dLbl>
          <c:idx val="0"/>
          <c:layout>
            <c:manualLayout>
              <c:x val="-2.6881718533449131E-2"/>
              <c:y val="2.263723825693265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5"/>
        <c:dLbl>
          <c:idx val="0"/>
          <c:layout>
            <c:manualLayout>
              <c:x val="-2.941794299947597E-2"/>
              <c:y val="-2.278769600782933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6"/>
        <c:dLbl>
          <c:idx val="0"/>
          <c:layout>
            <c:manualLayout>
              <c:x val="-2.9569890386794064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7"/>
        <c:dLbl>
          <c:idx val="0"/>
          <c:layout>
            <c:manualLayout>
              <c:x val="-2.7777775817897452E-2"/>
              <c:y val="2.263723825693244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8"/>
        <c:dLbl>
          <c:idx val="0"/>
          <c:layout>
            <c:manualLayout>
              <c:x val="-2.6055892370964416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9"/>
        <c:dLbl>
          <c:idx val="0"/>
          <c:layout>
            <c:manualLayout>
              <c:x val="-2.4872808020735767E-2"/>
              <c:y val="2.1000139229723698E-1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80"/>
        <c:dLbl>
          <c:idx val="0"/>
          <c:layout>
            <c:manualLayout>
              <c:x val="-2.6055892370964416E-2"/>
              <c:y val="-2.278769600782902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81"/>
        <c:spPr>
          <a:solidFill>
            <a:schemeClr val="tx2">
              <a:lumMod val="75000"/>
            </a:schemeClr>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ysClr val="windowText" lastClr="000000"/>
                  </a:solidFill>
                  <a:latin typeface="Arial Narrow" panose="020B0606020202030204" pitchFamily="34" charset="0"/>
                  <a:ea typeface="+mn-ea"/>
                  <a:cs typeface="+mn-cs"/>
                </a:defRPr>
              </a:pPr>
              <a:endParaRPr lang="es-CO"/>
            </a:p>
          </c:txPr>
          <c:dLblPos val="outEnd"/>
          <c:showLegendKey val="0"/>
          <c:showVal val="1"/>
          <c:showCatName val="1"/>
          <c:showSerName val="0"/>
          <c:showPercent val="0"/>
          <c:showBubbleSize val="0"/>
        </c:dLbl>
      </c:pivotFmt>
      <c:pivotFmt>
        <c:idx val="82"/>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pivotFmt>
      <c:pivotFmt>
        <c:idx val="83"/>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pivotFmt>
      <c:pivotFmt>
        <c:idx val="84"/>
        <c:spPr>
          <a:solidFill>
            <a:schemeClr val="accent2"/>
          </a:solidFill>
          <a:ln>
            <a:noFill/>
          </a:ln>
          <a:effectLst/>
        </c:spPr>
        <c:marker>
          <c:symbol val="none"/>
        </c:marker>
        <c:dLbl>
          <c:idx val="0"/>
          <c:spPr/>
          <c:txPr>
            <a:bodyPr/>
            <a:lstStyle/>
            <a:p>
              <a:pPr>
                <a:defRPr/>
              </a:pPr>
              <a:endParaRPr lang="es-CO"/>
            </a:p>
          </c:txPr>
          <c:dLblPos val="outEnd"/>
          <c:showLegendKey val="0"/>
          <c:showVal val="1"/>
          <c:showCatName val="0"/>
          <c:showSerName val="0"/>
          <c:showPercent val="0"/>
          <c:showBubbleSize val="0"/>
        </c:dLbl>
      </c:pivotFmt>
      <c:pivotFmt>
        <c:idx val="85"/>
        <c:dLbl>
          <c:idx val="0"/>
          <c:layout>
            <c:manualLayout>
              <c:x val="-3.3154119524587286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86"/>
        <c:dLbl>
          <c:idx val="0"/>
          <c:layout>
            <c:manualLayout>
              <c:x val="-3.5842291377932198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87"/>
        <c:dLbl>
          <c:idx val="0"/>
          <c:layout>
            <c:manualLayout>
              <c:x val="-2.867383310234576E-2"/>
              <c:y val="4.527447651386531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88"/>
        <c:dLbl>
          <c:idx val="0"/>
          <c:layout>
            <c:manualLayout>
              <c:x val="-3.0465947671242367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89"/>
        <c:dLbl>
          <c:idx val="0"/>
          <c:layout>
            <c:manualLayout>
              <c:x val="-3.0465947671242385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90"/>
        <c:dLbl>
          <c:idx val="0"/>
          <c:layout>
            <c:manualLayout>
              <c:x val="-3.0258455656603872E-2"/>
              <c:y val="-1.6710784028004795E-1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91"/>
        <c:dLbl>
          <c:idx val="0"/>
          <c:layout>
            <c:manualLayout>
              <c:x val="-2.9569890386794064E-2"/>
              <c:y val="2.263723825693265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92"/>
        <c:dLbl>
          <c:idx val="0"/>
          <c:layout>
            <c:manualLayout>
              <c:x val="-3.0465947671242367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93"/>
        <c:dLbl>
          <c:idx val="0"/>
          <c:layout>
            <c:manualLayout>
              <c:x val="-2.9569890386794046E-2"/>
              <c:y val="-8.3002248093033564E-1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94"/>
        <c:dLbl>
          <c:idx val="0"/>
          <c:layout>
            <c:manualLayout>
              <c:x val="-2.9569890386794046E-2"/>
              <c:y val="8.3002248093033564E-1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95"/>
        <c:dLbl>
          <c:idx val="0"/>
          <c:layout>
            <c:manualLayout>
              <c:x val="-3.0465947671242367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96"/>
        <c:dLbl>
          <c:idx val="0"/>
          <c:layout>
            <c:manualLayout>
              <c:x val="-3.0465947671242367E-2"/>
              <c:y val="2.263723825693265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97"/>
        <c:dLbl>
          <c:idx val="0"/>
          <c:layout>
            <c:manualLayout>
              <c:x val="-2.8673833102345742E-2"/>
              <c:y val="2.263723825693265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98"/>
        <c:dLbl>
          <c:idx val="0"/>
          <c:layout>
            <c:manualLayout>
              <c:x val="-3.046594767124235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99"/>
        <c:dLbl>
          <c:idx val="0"/>
          <c:layout>
            <c:manualLayout>
              <c:x val="-2.867383310234576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00"/>
        <c:dLbl>
          <c:idx val="0"/>
          <c:layout>
            <c:manualLayout>
              <c:x val="-2.6881718533449131E-2"/>
              <c:y val="2.263723825693265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01"/>
        <c:dLbl>
          <c:idx val="0"/>
          <c:layout>
            <c:manualLayout>
              <c:x val="-2.941794299947597E-2"/>
              <c:y val="-2.278769600782933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02"/>
        <c:dLbl>
          <c:idx val="0"/>
          <c:layout>
            <c:manualLayout>
              <c:x val="-2.9569890386794064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03"/>
        <c:dLbl>
          <c:idx val="0"/>
          <c:layout>
            <c:manualLayout>
              <c:x val="-2.7777775817897452E-2"/>
              <c:y val="2.263723825693244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04"/>
        <c:dLbl>
          <c:idx val="0"/>
          <c:layout>
            <c:manualLayout>
              <c:x val="-2.6055892370964416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05"/>
        <c:dLbl>
          <c:idx val="0"/>
          <c:layout>
            <c:manualLayout>
              <c:x val="-2.4872808020735767E-2"/>
              <c:y val="2.1000139229723698E-1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06"/>
        <c:dLbl>
          <c:idx val="0"/>
          <c:layout>
            <c:manualLayout>
              <c:x val="-2.6055892370964416E-2"/>
              <c:y val="-2.278769600782902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07"/>
        <c:spPr>
          <a:solidFill>
            <a:schemeClr val="tx2">
              <a:lumMod val="75000"/>
            </a:schemeClr>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ysClr val="windowText" lastClr="000000"/>
                  </a:solidFill>
                  <a:latin typeface="Arial Narrow" panose="020B0606020202030204" pitchFamily="34" charset="0"/>
                  <a:ea typeface="+mn-ea"/>
                  <a:cs typeface="+mn-cs"/>
                </a:defRPr>
              </a:pPr>
              <a:endParaRPr lang="es-CO"/>
            </a:p>
          </c:txPr>
          <c:dLblPos val="outEnd"/>
          <c:showLegendKey val="0"/>
          <c:showVal val="1"/>
          <c:showCatName val="1"/>
          <c:showSerName val="0"/>
          <c:showPercent val="0"/>
          <c:showBubbleSize val="0"/>
        </c:dLbl>
      </c:pivotFmt>
      <c:pivotFmt>
        <c:idx val="108"/>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pivotFmt>
      <c:pivotFmt>
        <c:idx val="109"/>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pivotFmt>
    </c:pivotFmts>
    <c:plotArea>
      <c:layout>
        <c:manualLayout>
          <c:layoutTarget val="inner"/>
          <c:xMode val="edge"/>
          <c:yMode val="edge"/>
          <c:x val="2.7003831157263996E-2"/>
          <c:y val="7.8731245181788603E-2"/>
          <c:w val="0.96672372796177974"/>
          <c:h val="0.90542268803835857"/>
        </c:manualLayout>
      </c:layout>
      <c:barChart>
        <c:barDir val="bar"/>
        <c:grouping val="clustered"/>
        <c:varyColors val="0"/>
        <c:ser>
          <c:idx val="1"/>
          <c:order val="1"/>
          <c:tx>
            <c:strRef>
              <c:f>GRÁFICAS!$C$97</c:f>
              <c:strCache>
                <c:ptCount val="1"/>
                <c:pt idx="0">
                  <c:v>%</c:v>
                </c:pt>
              </c:strCache>
            </c:strRef>
          </c:tx>
          <c:spPr>
            <a:solidFill>
              <a:schemeClr val="accent2"/>
            </a:solidFill>
            <a:ln>
              <a:noFill/>
            </a:ln>
            <a:effectLst/>
          </c:spPr>
          <c:invertIfNegative val="0"/>
          <c:dLbls>
            <c:dLbl>
              <c:idx val="0"/>
              <c:layout>
                <c:manualLayout>
                  <c:x val="-3.3154119524587286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
              <c:layout>
                <c:manualLayout>
                  <c:x val="-3.5842291377932198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2"/>
              <c:layout>
                <c:manualLayout>
                  <c:x val="-2.867383310234576E-2"/>
                  <c:y val="4.527447651386531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3"/>
              <c:layout>
                <c:manualLayout>
                  <c:x val="-3.0465947671242367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4"/>
              <c:layout>
                <c:manualLayout>
                  <c:x val="-3.0465947671242385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5"/>
              <c:layout>
                <c:manualLayout>
                  <c:x val="-3.0258455656603872E-2"/>
                  <c:y val="-1.6710784028004795E-1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6"/>
              <c:layout>
                <c:manualLayout>
                  <c:x val="-2.9569890386794064E-2"/>
                  <c:y val="2.263723825693265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7"/>
              <c:layout>
                <c:manualLayout>
                  <c:x val="-3.0465947671242367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8"/>
              <c:layout>
                <c:manualLayout>
                  <c:x val="-2.9569890386794046E-2"/>
                  <c:y val="-8.3002248093033564E-1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9"/>
              <c:layout>
                <c:manualLayout>
                  <c:x val="-2.9569890386794046E-2"/>
                  <c:y val="8.3002248093033564E-1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0"/>
              <c:layout>
                <c:manualLayout>
                  <c:x val="-3.0465947671242367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1"/>
              <c:layout>
                <c:manualLayout>
                  <c:x val="-3.0465947671242367E-2"/>
                  <c:y val="2.263723825693265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2"/>
              <c:layout>
                <c:manualLayout>
                  <c:x val="-2.8673833102345742E-2"/>
                  <c:y val="2.263723825693265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3"/>
              <c:layout>
                <c:manualLayout>
                  <c:x val="-3.046594767124235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4"/>
              <c:layout>
                <c:manualLayout>
                  <c:x val="-2.867383310234576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5"/>
              <c:layout>
                <c:manualLayout>
                  <c:x val="-2.6881718533449131E-2"/>
                  <c:y val="2.263723825693265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6"/>
              <c:layout>
                <c:manualLayout>
                  <c:x val="-2.941794299947597E-2"/>
                  <c:y val="-2.278769600782933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7"/>
              <c:layout>
                <c:manualLayout>
                  <c:x val="-2.9569890386794064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18"/>
              <c:layout>
                <c:manualLayout>
                  <c:x val="-2.5932002287896844E-2"/>
                  <c:y val="-5.390426009187493E-3"/>
                </c:manualLayout>
              </c:layout>
              <c:dLblPos val="outEnd"/>
              <c:showLegendKey val="0"/>
              <c:showVal val="1"/>
              <c:showCatName val="0"/>
              <c:showSerName val="0"/>
              <c:showPercent val="0"/>
              <c:showBubbleSize val="0"/>
            </c:dLbl>
            <c:dLbl>
              <c:idx val="19"/>
              <c:layout>
                <c:manualLayout>
                  <c:x val="-2.7777775817897452E-2"/>
                  <c:y val="2.263723825693244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20"/>
              <c:layout>
                <c:manualLayout>
                  <c:x val="-2.6055892370964416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21"/>
              <c:layout>
                <c:manualLayout>
                  <c:x val="-2.4872808020735767E-2"/>
                  <c:y val="2.1000139229723698E-1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dLbl>
              <c:idx val="22"/>
              <c:layout>
                <c:manualLayout>
                  <c:x val="-2.6055892370964416E-2"/>
                  <c:y val="-2.278769600782902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txPr>
              <a:bodyPr/>
              <a:lstStyle/>
              <a:p>
                <a:pPr>
                  <a:defRPr/>
                </a:pPr>
                <a:endParaRPr lang="es-CO"/>
              </a:p>
            </c:txPr>
            <c:dLblPos val="outEnd"/>
            <c:showLegendKey val="0"/>
            <c:showVal val="1"/>
            <c:showCatName val="0"/>
            <c:showSerName val="0"/>
            <c:showPercent val="0"/>
            <c:showBubbleSize val="0"/>
            <c:showLeaderLines val="0"/>
          </c:dLbls>
          <c:cat>
            <c:strRef>
              <c:f>GRÁFICAS!$A$98:$A$121</c:f>
              <c:strCache>
                <c:ptCount val="23"/>
                <c:pt idx="0">
                  <c:v>Informativa</c:v>
                </c:pt>
                <c:pt idx="1">
                  <c:v>Solicitud de información</c:v>
                </c:pt>
                <c:pt idx="2">
                  <c:v>Solicitud Judicial Administrativo</c:v>
                </c:pt>
                <c:pt idx="3">
                  <c:v>Invitación institucional</c:v>
                </c:pt>
                <c:pt idx="4">
                  <c:v>Proceso Talento Humano</c:v>
                </c:pt>
                <c:pt idx="5">
                  <c:v>PQR-Solicitud Base de datos</c:v>
                </c:pt>
                <c:pt idx="6">
                  <c:v>Solicitud Judicial no Adminsitrativo</c:v>
                </c:pt>
                <c:pt idx="7">
                  <c:v>Solicitud apoyo fortalecimiento</c:v>
                </c:pt>
                <c:pt idx="8">
                  <c:v>Respuesta</c:v>
                </c:pt>
                <c:pt idx="9">
                  <c:v>Solicitud Apoyo Social</c:v>
                </c:pt>
                <c:pt idx="10">
                  <c:v>Derecho de petición</c:v>
                </c:pt>
                <c:pt idx="11">
                  <c:v>Contratos y/o Convenios</c:v>
                </c:pt>
                <c:pt idx="12">
                  <c:v>Contable</c:v>
                </c:pt>
                <c:pt idx="13">
                  <c:v>Afiliados</c:v>
                </c:pt>
                <c:pt idx="14">
                  <c:v>Conciliación</c:v>
                </c:pt>
                <c:pt idx="15">
                  <c:v>Documentación para entregar</c:v>
                </c:pt>
                <c:pt idx="16">
                  <c:v>PQR-Petición de Información</c:v>
                </c:pt>
                <c:pt idx="17">
                  <c:v>Correspondencia</c:v>
                </c:pt>
                <c:pt idx="18">
                  <c:v>PQR-Queja</c:v>
                </c:pt>
                <c:pt idx="19">
                  <c:v>Invitación Social</c:v>
                </c:pt>
                <c:pt idx="20">
                  <c:v>PQR-Recursos</c:v>
                </c:pt>
                <c:pt idx="21">
                  <c:v>PQR-sugerencia</c:v>
                </c:pt>
                <c:pt idx="22">
                  <c:v>PQR-Corrección de Datos</c:v>
                </c:pt>
              </c:strCache>
            </c:strRef>
          </c:cat>
          <c:val>
            <c:numRef>
              <c:f>GRÁFICAS!$C$98:$C$121</c:f>
              <c:numCache>
                <c:formatCode>0.0%</c:formatCode>
                <c:ptCount val="23"/>
                <c:pt idx="0">
                  <c:v>0.41773865944482058</c:v>
                </c:pt>
                <c:pt idx="1">
                  <c:v>0.14827352742044686</c:v>
                </c:pt>
                <c:pt idx="2">
                  <c:v>0.12119160460392688</c:v>
                </c:pt>
                <c:pt idx="3">
                  <c:v>0.10054163845633039</c:v>
                </c:pt>
                <c:pt idx="4">
                  <c:v>5.9918754231550443E-2</c:v>
                </c:pt>
                <c:pt idx="5">
                  <c:v>2.8774542992552471E-2</c:v>
                </c:pt>
                <c:pt idx="6">
                  <c:v>2.7420446851726472E-2</c:v>
                </c:pt>
                <c:pt idx="7">
                  <c:v>2.6066350710900472E-2</c:v>
                </c:pt>
                <c:pt idx="8">
                  <c:v>1.4218009478672985E-2</c:v>
                </c:pt>
                <c:pt idx="9">
                  <c:v>1.3879485443466486E-2</c:v>
                </c:pt>
                <c:pt idx="10">
                  <c:v>1.3540961408259987E-2</c:v>
                </c:pt>
                <c:pt idx="11">
                  <c:v>8.4631008801624909E-3</c:v>
                </c:pt>
                <c:pt idx="12">
                  <c:v>5.0778605280974946E-3</c:v>
                </c:pt>
                <c:pt idx="13">
                  <c:v>3.3852403520649968E-3</c:v>
                </c:pt>
                <c:pt idx="14">
                  <c:v>3.046716316858497E-3</c:v>
                </c:pt>
                <c:pt idx="15">
                  <c:v>2.3696682464454978E-3</c:v>
                </c:pt>
                <c:pt idx="16">
                  <c:v>2.031144211238998E-3</c:v>
                </c:pt>
                <c:pt idx="17">
                  <c:v>1.3540961408259986E-3</c:v>
                </c:pt>
                <c:pt idx="18">
                  <c:v>6.770480704129993E-4</c:v>
                </c:pt>
                <c:pt idx="19">
                  <c:v>6.770480704129993E-4</c:v>
                </c:pt>
                <c:pt idx="20">
                  <c:v>6.770480704129993E-4</c:v>
                </c:pt>
                <c:pt idx="21">
                  <c:v>3.3852403520649965E-4</c:v>
                </c:pt>
                <c:pt idx="22">
                  <c:v>3.3852403520649965E-4</c:v>
                </c:pt>
              </c:numCache>
            </c:numRef>
          </c:val>
          <c:extLst xmlns:c16r2="http://schemas.microsoft.com/office/drawing/2015/06/chart">
            <c:ext xmlns:c16="http://schemas.microsoft.com/office/drawing/2014/chart" uri="{C3380CC4-5D6E-409C-BE32-E72D297353CC}">
              <c16:uniqueId val="{0000000F-23EA-4DFD-B7F6-57AFD812C8EB}"/>
            </c:ext>
          </c:extLst>
        </c:ser>
        <c:dLbls>
          <c:dLblPos val="outEnd"/>
          <c:showLegendKey val="0"/>
          <c:showVal val="1"/>
          <c:showCatName val="0"/>
          <c:showSerName val="0"/>
          <c:showPercent val="0"/>
          <c:showBubbleSize val="0"/>
        </c:dLbls>
        <c:gapWidth val="219"/>
        <c:axId val="251971456"/>
        <c:axId val="252085760"/>
      </c:barChart>
      <c:barChart>
        <c:barDir val="bar"/>
        <c:grouping val="clustered"/>
        <c:varyColors val="0"/>
        <c:ser>
          <c:idx val="0"/>
          <c:order val="0"/>
          <c:tx>
            <c:strRef>
              <c:f>GRÁFICAS!$B$97</c:f>
              <c:strCache>
                <c:ptCount val="1"/>
                <c:pt idx="0">
                  <c:v>Cantidad </c:v>
                </c:pt>
              </c:strCache>
            </c:strRef>
          </c:tx>
          <c:spPr>
            <a:solidFill>
              <a:srgbClr val="FFC000"/>
            </a:solidFill>
            <a:ln w="9525" cap="flat" cmpd="sng" algn="ctr">
              <a:solidFill>
                <a:srgbClr val="00CC99"/>
              </a:solidFill>
              <a:prstDash val="solid"/>
            </a:ln>
            <a:effectLst>
              <a:outerShdw blurRad="40000" dist="23000" dir="5400000" rotWithShape="0">
                <a:srgbClr val="000000">
                  <a:alpha val="35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10-23EA-4DFD-B7F6-57AFD812C8EB}"/>
              </c:ext>
            </c:extLst>
          </c:dPt>
          <c:dPt>
            <c:idx val="1"/>
            <c:invertIfNegative val="0"/>
            <c:bubble3D val="0"/>
            <c:extLst xmlns:c16r2="http://schemas.microsoft.com/office/drawing/2015/06/chart">
              <c:ext xmlns:c16="http://schemas.microsoft.com/office/drawing/2014/chart" uri="{C3380CC4-5D6E-409C-BE32-E72D297353CC}">
                <c16:uniqueId val="{00000011-23EA-4DFD-B7F6-57AFD812C8EB}"/>
              </c:ext>
            </c:extLst>
          </c:dPt>
          <c:dPt>
            <c:idx val="2"/>
            <c:invertIfNegative val="0"/>
            <c:bubble3D val="0"/>
            <c:extLst xmlns:c16r2="http://schemas.microsoft.com/office/drawing/2015/06/chart">
              <c:ext xmlns:c16="http://schemas.microsoft.com/office/drawing/2014/chart" uri="{C3380CC4-5D6E-409C-BE32-E72D297353CC}">
                <c16:uniqueId val="{00000012-23EA-4DFD-B7F6-57AFD812C8EB}"/>
              </c:ext>
            </c:extLst>
          </c:dPt>
          <c:dPt>
            <c:idx val="3"/>
            <c:invertIfNegative val="0"/>
            <c:bubble3D val="0"/>
            <c:extLst xmlns:c16r2="http://schemas.microsoft.com/office/drawing/2015/06/chart">
              <c:ext xmlns:c16="http://schemas.microsoft.com/office/drawing/2014/chart" uri="{C3380CC4-5D6E-409C-BE32-E72D297353CC}">
                <c16:uniqueId val="{00000013-23EA-4DFD-B7F6-57AFD812C8EB}"/>
              </c:ext>
            </c:extLst>
          </c:dPt>
          <c:dPt>
            <c:idx val="4"/>
            <c:invertIfNegative val="0"/>
            <c:bubble3D val="0"/>
            <c:extLst xmlns:c16r2="http://schemas.microsoft.com/office/drawing/2015/06/chart">
              <c:ext xmlns:c16="http://schemas.microsoft.com/office/drawing/2014/chart" uri="{C3380CC4-5D6E-409C-BE32-E72D297353CC}">
                <c16:uniqueId val="{00000014-23EA-4DFD-B7F6-57AFD812C8EB}"/>
              </c:ext>
            </c:extLst>
          </c:dPt>
          <c:dPt>
            <c:idx val="5"/>
            <c:invertIfNegative val="0"/>
            <c:bubble3D val="0"/>
            <c:extLst xmlns:c16r2="http://schemas.microsoft.com/office/drawing/2015/06/chart">
              <c:ext xmlns:c16="http://schemas.microsoft.com/office/drawing/2014/chart" uri="{C3380CC4-5D6E-409C-BE32-E72D297353CC}">
                <c16:uniqueId val="{00000015-23EA-4DFD-B7F6-57AFD812C8EB}"/>
              </c:ext>
            </c:extLst>
          </c:dPt>
          <c:dPt>
            <c:idx val="6"/>
            <c:invertIfNegative val="0"/>
            <c:bubble3D val="0"/>
            <c:extLst xmlns:c16r2="http://schemas.microsoft.com/office/drawing/2015/06/chart">
              <c:ext xmlns:c16="http://schemas.microsoft.com/office/drawing/2014/chart" uri="{C3380CC4-5D6E-409C-BE32-E72D297353CC}">
                <c16:uniqueId val="{00000016-23EA-4DFD-B7F6-57AFD812C8EB}"/>
              </c:ext>
            </c:extLst>
          </c:dPt>
          <c:dPt>
            <c:idx val="7"/>
            <c:invertIfNegative val="0"/>
            <c:bubble3D val="0"/>
            <c:extLst xmlns:c16r2="http://schemas.microsoft.com/office/drawing/2015/06/chart">
              <c:ext xmlns:c16="http://schemas.microsoft.com/office/drawing/2014/chart" uri="{C3380CC4-5D6E-409C-BE32-E72D297353CC}">
                <c16:uniqueId val="{00000017-23EA-4DFD-B7F6-57AFD812C8EB}"/>
              </c:ext>
            </c:extLst>
          </c:dPt>
          <c:dPt>
            <c:idx val="8"/>
            <c:invertIfNegative val="0"/>
            <c:bubble3D val="0"/>
            <c:extLst xmlns:c16r2="http://schemas.microsoft.com/office/drawing/2015/06/chart">
              <c:ext xmlns:c16="http://schemas.microsoft.com/office/drawing/2014/chart" uri="{C3380CC4-5D6E-409C-BE32-E72D297353CC}">
                <c16:uniqueId val="{00000018-23EA-4DFD-B7F6-57AFD812C8EB}"/>
              </c:ext>
            </c:extLst>
          </c:dPt>
          <c:dPt>
            <c:idx val="9"/>
            <c:invertIfNegative val="0"/>
            <c:bubble3D val="0"/>
            <c:extLst xmlns:c16r2="http://schemas.microsoft.com/office/drawing/2015/06/chart">
              <c:ext xmlns:c16="http://schemas.microsoft.com/office/drawing/2014/chart" uri="{C3380CC4-5D6E-409C-BE32-E72D297353CC}">
                <c16:uniqueId val="{00000019-23EA-4DFD-B7F6-57AFD812C8EB}"/>
              </c:ext>
            </c:extLst>
          </c:dPt>
          <c:dPt>
            <c:idx val="10"/>
            <c:invertIfNegative val="0"/>
            <c:bubble3D val="0"/>
            <c:extLst xmlns:c16r2="http://schemas.microsoft.com/office/drawing/2015/06/chart">
              <c:ext xmlns:c16="http://schemas.microsoft.com/office/drawing/2014/chart" uri="{C3380CC4-5D6E-409C-BE32-E72D297353CC}">
                <c16:uniqueId val="{0000001A-23EA-4DFD-B7F6-57AFD812C8EB}"/>
              </c:ext>
            </c:extLst>
          </c:dPt>
          <c:dPt>
            <c:idx val="11"/>
            <c:invertIfNegative val="0"/>
            <c:bubble3D val="0"/>
            <c:extLst xmlns:c16r2="http://schemas.microsoft.com/office/drawing/2015/06/chart">
              <c:ext xmlns:c16="http://schemas.microsoft.com/office/drawing/2014/chart" uri="{C3380CC4-5D6E-409C-BE32-E72D297353CC}">
                <c16:uniqueId val="{0000001B-23EA-4DFD-B7F6-57AFD812C8EB}"/>
              </c:ext>
            </c:extLst>
          </c:dPt>
          <c:dPt>
            <c:idx val="12"/>
            <c:invertIfNegative val="0"/>
            <c:bubble3D val="0"/>
            <c:extLst xmlns:c16r2="http://schemas.microsoft.com/office/drawing/2015/06/chart">
              <c:ext xmlns:c16="http://schemas.microsoft.com/office/drawing/2014/chart" uri="{C3380CC4-5D6E-409C-BE32-E72D297353CC}">
                <c16:uniqueId val="{0000001C-23EA-4DFD-B7F6-57AFD812C8EB}"/>
              </c:ext>
            </c:extLst>
          </c:dPt>
          <c:dPt>
            <c:idx val="13"/>
            <c:invertIfNegative val="0"/>
            <c:bubble3D val="0"/>
            <c:extLst xmlns:c16r2="http://schemas.microsoft.com/office/drawing/2015/06/chart">
              <c:ext xmlns:c16="http://schemas.microsoft.com/office/drawing/2014/chart" uri="{C3380CC4-5D6E-409C-BE32-E72D297353CC}">
                <c16:uniqueId val="{0000001D-23EA-4DFD-B7F6-57AFD812C8EB}"/>
              </c:ext>
            </c:extLst>
          </c:dPt>
          <c:dPt>
            <c:idx val="15"/>
            <c:invertIfNegative val="0"/>
            <c:bubble3D val="0"/>
            <c:extLst xmlns:c16r2="http://schemas.microsoft.com/office/drawing/2015/06/chart">
              <c:ext xmlns:c16="http://schemas.microsoft.com/office/drawing/2014/chart" uri="{C3380CC4-5D6E-409C-BE32-E72D297353CC}">
                <c16:uniqueId val="{0000001F-7EA1-46A1-8C54-F4F0F3F8B584}"/>
              </c:ext>
            </c:extLst>
          </c:dPt>
          <c:dPt>
            <c:idx val="16"/>
            <c:invertIfNegative val="0"/>
            <c:bubble3D val="0"/>
            <c:extLst xmlns:c16r2="http://schemas.microsoft.com/office/drawing/2015/06/chart">
              <c:ext xmlns:c16="http://schemas.microsoft.com/office/drawing/2014/chart" uri="{C3380CC4-5D6E-409C-BE32-E72D297353CC}">
                <c16:uniqueId val="{00000025-39F6-4B3C-85C8-42CBD0CA0318}"/>
              </c:ext>
            </c:extLst>
          </c:dPt>
          <c:dPt>
            <c:idx val="17"/>
            <c:invertIfNegative val="0"/>
            <c:bubble3D val="0"/>
            <c:spPr>
              <a:solidFill>
                <a:srgbClr val="FFC000"/>
              </a:solidFill>
              <a:ln w="9525" cap="flat" cmpd="sng" algn="ctr">
                <a:solidFill>
                  <a:srgbClr val="00CC99"/>
                </a:solidFill>
                <a:prstDash val="solid"/>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27-39F6-4B3C-85C8-42CBD0CA0318}"/>
              </c:ext>
            </c:extLst>
          </c:dPt>
          <c:dPt>
            <c:idx val="19"/>
            <c:invertIfNegative val="0"/>
            <c:bubble3D val="0"/>
            <c:spPr>
              <a:solidFill>
                <a:srgbClr val="FFC000"/>
              </a:solidFill>
              <a:ln w="9525" cap="flat" cmpd="sng" algn="ctr">
                <a:solidFill>
                  <a:srgbClr val="00CC99"/>
                </a:solidFill>
                <a:prstDash val="solid"/>
              </a:ln>
              <a:effectLst>
                <a:outerShdw blurRad="40000" dist="23000" dir="5400000" rotWithShape="0">
                  <a:srgbClr val="000000">
                    <a:alpha val="35000"/>
                  </a:srgbClr>
                </a:outerShdw>
              </a:effectLst>
            </c:spPr>
          </c:dPt>
          <c:dPt>
            <c:idx val="21"/>
            <c:invertIfNegative val="0"/>
            <c:bubble3D val="0"/>
            <c:extLst xmlns:c16r2="http://schemas.microsoft.com/office/drawing/2015/06/chart">
              <c:ext xmlns:c16="http://schemas.microsoft.com/office/drawing/2014/chart" uri="{C3380CC4-5D6E-409C-BE32-E72D297353CC}">
                <c16:uniqueId val="{00000029-39F6-4B3C-85C8-42CBD0CA0318}"/>
              </c:ext>
            </c:extLst>
          </c:dPt>
          <c:dLbls>
            <c:dLbl>
              <c:idx val="18"/>
              <c:layout>
                <c:manualLayout>
                  <c:x val="7.2609606406111166E-3"/>
                  <c:y val="-5.390426009187493E-3"/>
                </c:manualLayout>
              </c:layout>
              <c:dLblPos val="outEnd"/>
              <c:showLegendKey val="0"/>
              <c:showVal val="1"/>
              <c:showCatName val="1"/>
              <c:showSerName val="0"/>
              <c:showPercent val="0"/>
              <c:showBubbleSize val="0"/>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ysClr val="windowText" lastClr="000000"/>
                    </a:solidFill>
                    <a:latin typeface="Arial Narrow" panose="020B0606020202030204" pitchFamily="34" charset="0"/>
                    <a:ea typeface="+mn-ea"/>
                    <a:cs typeface="+mn-cs"/>
                  </a:defRPr>
                </a:pPr>
                <a:endParaRPr lang="es-CO"/>
              </a:p>
            </c:txPr>
            <c:dLblPos val="outEnd"/>
            <c:showLegendKey val="0"/>
            <c:showVal val="1"/>
            <c:showCatName val="1"/>
            <c:showSerName val="0"/>
            <c:showPercent val="0"/>
            <c:showBubbleSize val="0"/>
            <c:showLeaderLines val="0"/>
          </c:dLbls>
          <c:cat>
            <c:strRef>
              <c:f>GRÁFICAS!$A$98:$A$121</c:f>
              <c:strCache>
                <c:ptCount val="23"/>
                <c:pt idx="0">
                  <c:v>Informativa</c:v>
                </c:pt>
                <c:pt idx="1">
                  <c:v>Solicitud de información</c:v>
                </c:pt>
                <c:pt idx="2">
                  <c:v>Solicitud Judicial Administrativo</c:v>
                </c:pt>
                <c:pt idx="3">
                  <c:v>Invitación institucional</c:v>
                </c:pt>
                <c:pt idx="4">
                  <c:v>Proceso Talento Humano</c:v>
                </c:pt>
                <c:pt idx="5">
                  <c:v>PQR-Solicitud Base de datos</c:v>
                </c:pt>
                <c:pt idx="6">
                  <c:v>Solicitud Judicial no Adminsitrativo</c:v>
                </c:pt>
                <c:pt idx="7">
                  <c:v>Solicitud apoyo fortalecimiento</c:v>
                </c:pt>
                <c:pt idx="8">
                  <c:v>Respuesta</c:v>
                </c:pt>
                <c:pt idx="9">
                  <c:v>Solicitud Apoyo Social</c:v>
                </c:pt>
                <c:pt idx="10">
                  <c:v>Derecho de petición</c:v>
                </c:pt>
                <c:pt idx="11">
                  <c:v>Contratos y/o Convenios</c:v>
                </c:pt>
                <c:pt idx="12">
                  <c:v>Contable</c:v>
                </c:pt>
                <c:pt idx="13">
                  <c:v>Afiliados</c:v>
                </c:pt>
                <c:pt idx="14">
                  <c:v>Conciliación</c:v>
                </c:pt>
                <c:pt idx="15">
                  <c:v>Documentación para entregar</c:v>
                </c:pt>
                <c:pt idx="16">
                  <c:v>PQR-Petición de Información</c:v>
                </c:pt>
                <c:pt idx="17">
                  <c:v>Correspondencia</c:v>
                </c:pt>
                <c:pt idx="18">
                  <c:v>PQR-Queja</c:v>
                </c:pt>
                <c:pt idx="19">
                  <c:v>Invitación Social</c:v>
                </c:pt>
                <c:pt idx="20">
                  <c:v>PQR-Recursos</c:v>
                </c:pt>
                <c:pt idx="21">
                  <c:v>PQR-sugerencia</c:v>
                </c:pt>
                <c:pt idx="22">
                  <c:v>PQR-Corrección de Datos</c:v>
                </c:pt>
              </c:strCache>
            </c:strRef>
          </c:cat>
          <c:val>
            <c:numRef>
              <c:f>GRÁFICAS!$B$98:$B$121</c:f>
              <c:numCache>
                <c:formatCode>General</c:formatCode>
                <c:ptCount val="23"/>
                <c:pt idx="0">
                  <c:v>1234</c:v>
                </c:pt>
                <c:pt idx="1">
                  <c:v>438</c:v>
                </c:pt>
                <c:pt idx="2">
                  <c:v>358</c:v>
                </c:pt>
                <c:pt idx="3">
                  <c:v>297</c:v>
                </c:pt>
                <c:pt idx="4">
                  <c:v>177</c:v>
                </c:pt>
                <c:pt idx="5">
                  <c:v>85</c:v>
                </c:pt>
                <c:pt idx="6">
                  <c:v>81</c:v>
                </c:pt>
                <c:pt idx="7">
                  <c:v>77</c:v>
                </c:pt>
                <c:pt idx="8">
                  <c:v>42</c:v>
                </c:pt>
                <c:pt idx="9">
                  <c:v>41</c:v>
                </c:pt>
                <c:pt idx="10">
                  <c:v>40</c:v>
                </c:pt>
                <c:pt idx="11">
                  <c:v>25</c:v>
                </c:pt>
                <c:pt idx="12">
                  <c:v>15</c:v>
                </c:pt>
                <c:pt idx="13">
                  <c:v>10</c:v>
                </c:pt>
                <c:pt idx="14">
                  <c:v>9</c:v>
                </c:pt>
                <c:pt idx="15">
                  <c:v>7</c:v>
                </c:pt>
                <c:pt idx="16">
                  <c:v>6</c:v>
                </c:pt>
                <c:pt idx="17">
                  <c:v>4</c:v>
                </c:pt>
                <c:pt idx="18">
                  <c:v>2</c:v>
                </c:pt>
                <c:pt idx="19">
                  <c:v>2</c:v>
                </c:pt>
                <c:pt idx="20">
                  <c:v>2</c:v>
                </c:pt>
                <c:pt idx="21">
                  <c:v>1</c:v>
                </c:pt>
                <c:pt idx="22">
                  <c:v>1</c:v>
                </c:pt>
              </c:numCache>
            </c:numRef>
          </c:val>
          <c:extLst xmlns:c16r2="http://schemas.microsoft.com/office/drawing/2015/06/chart">
            <c:ext xmlns:c16="http://schemas.microsoft.com/office/drawing/2014/chart" uri="{C3380CC4-5D6E-409C-BE32-E72D297353CC}">
              <c16:uniqueId val="{0000001E-23EA-4DFD-B7F6-57AFD812C8EB}"/>
            </c:ext>
          </c:extLst>
        </c:ser>
        <c:dLbls>
          <c:dLblPos val="outEnd"/>
          <c:showLegendKey val="0"/>
          <c:showVal val="1"/>
          <c:showCatName val="0"/>
          <c:showSerName val="0"/>
          <c:showPercent val="0"/>
          <c:showBubbleSize val="0"/>
        </c:dLbls>
        <c:gapWidth val="58"/>
        <c:axId val="252093184"/>
        <c:axId val="252087296"/>
      </c:barChart>
      <c:catAx>
        <c:axId val="251971456"/>
        <c:scaling>
          <c:orientation val="minMax"/>
        </c:scaling>
        <c:delete val="1"/>
        <c:axPos val="l"/>
        <c:numFmt formatCode="General" sourceLinked="1"/>
        <c:majorTickMark val="none"/>
        <c:minorTickMark val="none"/>
        <c:tickLblPos val="nextTo"/>
        <c:crossAx val="252085760"/>
        <c:crosses val="autoZero"/>
        <c:auto val="1"/>
        <c:lblAlgn val="ctr"/>
        <c:lblOffset val="100"/>
        <c:noMultiLvlLbl val="0"/>
      </c:catAx>
      <c:valAx>
        <c:axId val="252085760"/>
        <c:scaling>
          <c:orientation val="minMax"/>
        </c:scaling>
        <c:delete val="1"/>
        <c:axPos val="b"/>
        <c:numFmt formatCode="0.0%" sourceLinked="1"/>
        <c:majorTickMark val="none"/>
        <c:minorTickMark val="none"/>
        <c:tickLblPos val="nextTo"/>
        <c:crossAx val="251971456"/>
        <c:crosses val="autoZero"/>
        <c:crossBetween val="between"/>
      </c:valAx>
      <c:valAx>
        <c:axId val="252087296"/>
        <c:scaling>
          <c:orientation val="minMax"/>
        </c:scaling>
        <c:delete val="1"/>
        <c:axPos val="t"/>
        <c:numFmt formatCode="General" sourceLinked="1"/>
        <c:majorTickMark val="out"/>
        <c:minorTickMark val="none"/>
        <c:tickLblPos val="nextTo"/>
        <c:crossAx val="252093184"/>
        <c:crosses val="max"/>
        <c:crossBetween val="between"/>
      </c:valAx>
      <c:catAx>
        <c:axId val="252093184"/>
        <c:scaling>
          <c:orientation val="minMax"/>
        </c:scaling>
        <c:delete val="1"/>
        <c:axPos val="l"/>
        <c:numFmt formatCode="General" sourceLinked="1"/>
        <c:majorTickMark val="out"/>
        <c:minorTickMark val="none"/>
        <c:tickLblPos val="nextTo"/>
        <c:crossAx val="252087296"/>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sz="1000">
          <a:solidFill>
            <a:sysClr val="windowText" lastClr="000000"/>
          </a:solidFill>
          <a:latin typeface="Arial Narrow" panose="020B0606020202030204" pitchFamily="34" charset="0"/>
        </a:defRPr>
      </a:pPr>
      <a:endParaRPr lang="es-CO"/>
    </a:p>
  </c:txPr>
  <c:externalData r:id="rId1">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pivotSource>
    <c:name>[30-06-2022-InformeCorrespondencia .xlsx]GRÁFICAS!TablaDinámica5</c:name>
    <c:fmtId val="94"/>
  </c:pivotSource>
  <c:chart>
    <c:autoTitleDeleted val="1"/>
    <c:pivotFmts>
      <c:pivotFmt>
        <c:idx val="0"/>
        <c:spPr>
          <a:ln>
            <a:solidFill>
              <a:sysClr val="windowText" lastClr="000000"/>
            </a:solidFill>
          </a:ln>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CO"/>
            </a:p>
          </c:txPr>
          <c:dLblPos val="outEnd"/>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solidFill>
              <a:sysClr val="windowText" lastClr="000000"/>
            </a:solidFill>
          </a:ln>
          <a:effectLst>
            <a:outerShdw blurRad="63500" sx="102000" sy="102000" algn="ctr" rotWithShape="0">
              <a:prstClr val="black">
                <a:alpha val="20000"/>
              </a:prstClr>
            </a:outerShdw>
          </a:effectLst>
        </c:spPr>
        <c:dLbl>
          <c:idx val="0"/>
          <c:layout>
            <c:manualLayout>
              <c:x val="-2.5531913182649475E-2"/>
              <c:y val="-1.8518518518518517E-2"/>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2"/>
        <c:spPr>
          <a:solidFill>
            <a:schemeClr val="accent3"/>
          </a:solidFill>
          <a:ln>
            <a:solidFill>
              <a:sysClr val="windowText" lastClr="000000"/>
            </a:solidFill>
          </a:ln>
          <a:effectLst>
            <a:outerShdw blurRad="63500" sx="102000" sy="102000" algn="ctr" rotWithShape="0">
              <a:prstClr val="black">
                <a:alpha val="20000"/>
              </a:prstClr>
            </a:outerShdw>
          </a:effectLst>
        </c:spPr>
        <c:dLbl>
          <c:idx val="0"/>
          <c:layout>
            <c:manualLayout>
              <c:x val="8.0690052351619135E-2"/>
              <c:y val="0.10305621108386705"/>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3"/>
        <c:spPr>
          <a:solidFill>
            <a:schemeClr val="accent2"/>
          </a:solidFill>
          <a:ln>
            <a:solidFill>
              <a:sysClr val="windowText" lastClr="000000"/>
            </a:solidFill>
          </a:ln>
          <a:effectLst>
            <a:outerShdw blurRad="63500" sx="102000" sy="102000" algn="ctr" rotWithShape="0">
              <a:prstClr val="black">
                <a:alpha val="20000"/>
              </a:prstClr>
            </a:outerShdw>
          </a:effectLst>
        </c:spPr>
        <c:dLbl>
          <c:idx val="0"/>
          <c:layout>
            <c:manualLayout>
              <c:x val="5.8723400320093794E-2"/>
              <c:y val="-2.1218890680033321E-17"/>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4"/>
        <c:spPr>
          <a:solidFill>
            <a:schemeClr val="accent4"/>
          </a:solidFill>
          <a:ln>
            <a:solidFill>
              <a:sysClr val="windowText" lastClr="000000"/>
            </a:solidFill>
          </a:ln>
          <a:effectLst>
            <a:outerShdw blurRad="63500" sx="102000" sy="102000" algn="ctr" rotWithShape="0">
              <a:prstClr val="black">
                <a:alpha val="20000"/>
              </a:prstClr>
            </a:outerShdw>
          </a:effectLst>
        </c:spPr>
        <c:dLbl>
          <c:idx val="0"/>
          <c:layout>
            <c:manualLayout>
              <c:x val="0.16518791208413253"/>
              <c:y val="-0.23169357486781172"/>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5"/>
        <c:dLbl>
          <c:idx val="0"/>
          <c:layout>
            <c:manualLayout>
              <c:x val="-0.16744187112994888"/>
              <c:y val="3.5076305541319783E-2"/>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6"/>
        <c:spPr>
          <a:ln>
            <a:solidFill>
              <a:sysClr val="windowText" lastClr="000000"/>
            </a:solidFill>
          </a:ln>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CO"/>
            </a:p>
          </c:txPr>
          <c:dLblPos val="outEnd"/>
          <c:showLegendKey val="0"/>
          <c:showVal val="1"/>
          <c:showCatName val="1"/>
          <c:showSerName val="0"/>
          <c:showPercent val="1"/>
          <c:showBubbleSize val="0"/>
        </c:dLbl>
      </c:pivotFmt>
      <c:pivotFmt>
        <c:idx val="7"/>
        <c:spPr>
          <a:solidFill>
            <a:schemeClr val="accent1"/>
          </a:solidFill>
          <a:ln>
            <a:solidFill>
              <a:sysClr val="windowText" lastClr="000000"/>
            </a:solidFill>
          </a:ln>
          <a:effectLst>
            <a:outerShdw blurRad="63500" sx="102000" sy="102000" algn="ctr" rotWithShape="0">
              <a:prstClr val="black">
                <a:alpha val="20000"/>
              </a:prstClr>
            </a:outerShdw>
          </a:effectLst>
        </c:spPr>
        <c:dLbl>
          <c:idx val="0"/>
          <c:layout>
            <c:manualLayout>
              <c:x val="-2.5531913182649475E-2"/>
              <c:y val="-1.8518518518518517E-2"/>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8"/>
        <c:spPr>
          <a:solidFill>
            <a:schemeClr val="accent2"/>
          </a:solidFill>
          <a:ln>
            <a:solidFill>
              <a:sysClr val="windowText" lastClr="000000"/>
            </a:solidFill>
          </a:ln>
          <a:effectLst>
            <a:outerShdw blurRad="63500" sx="102000" sy="102000" algn="ctr" rotWithShape="0">
              <a:prstClr val="black">
                <a:alpha val="20000"/>
              </a:prstClr>
            </a:outerShdw>
          </a:effectLst>
        </c:spPr>
        <c:dLbl>
          <c:idx val="0"/>
          <c:layout>
            <c:manualLayout>
              <c:x val="5.8723400320093794E-2"/>
              <c:y val="-2.1218890680033321E-17"/>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9"/>
        <c:spPr>
          <a:solidFill>
            <a:schemeClr val="accent3"/>
          </a:solidFill>
          <a:ln>
            <a:solidFill>
              <a:sysClr val="windowText" lastClr="000000"/>
            </a:solidFill>
          </a:ln>
          <a:effectLst>
            <a:outerShdw blurRad="63500" sx="102000" sy="102000" algn="ctr" rotWithShape="0">
              <a:prstClr val="black">
                <a:alpha val="20000"/>
              </a:prstClr>
            </a:outerShdw>
          </a:effectLst>
        </c:spPr>
        <c:dLbl>
          <c:idx val="0"/>
          <c:layout>
            <c:manualLayout>
              <c:x val="8.0690052351619135E-2"/>
              <c:y val="0.10305621108386705"/>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0"/>
        <c:spPr>
          <a:solidFill>
            <a:schemeClr val="accent4"/>
          </a:solidFill>
          <a:ln>
            <a:solidFill>
              <a:sysClr val="windowText" lastClr="000000"/>
            </a:solidFill>
          </a:ln>
          <a:effectLst>
            <a:outerShdw blurRad="63500" sx="102000" sy="102000" algn="ctr" rotWithShape="0">
              <a:prstClr val="black">
                <a:alpha val="20000"/>
              </a:prstClr>
            </a:outerShdw>
          </a:effectLst>
        </c:spPr>
        <c:dLbl>
          <c:idx val="0"/>
          <c:layout>
            <c:manualLayout>
              <c:x val="0.16518791208413253"/>
              <c:y val="-0.23169357486781172"/>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1"/>
        <c:dLbl>
          <c:idx val="0"/>
          <c:layout>
            <c:manualLayout>
              <c:x val="-0.16744187112994888"/>
              <c:y val="3.5076305541319783E-2"/>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2"/>
        <c:spPr>
          <a:ln>
            <a:solidFill>
              <a:sysClr val="windowText" lastClr="000000"/>
            </a:solidFill>
          </a:ln>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CO"/>
            </a:p>
          </c:txPr>
          <c:dLblPos val="outEnd"/>
          <c:showLegendKey val="0"/>
          <c:showVal val="1"/>
          <c:showCatName val="1"/>
          <c:showSerName val="0"/>
          <c:showPercent val="1"/>
          <c:showBubbleSize val="0"/>
        </c:dLbl>
      </c:pivotFmt>
      <c:pivotFmt>
        <c:idx val="13"/>
        <c:spPr>
          <a:solidFill>
            <a:schemeClr val="accent1"/>
          </a:solidFill>
          <a:ln>
            <a:solidFill>
              <a:sysClr val="windowText" lastClr="000000"/>
            </a:solidFill>
          </a:ln>
          <a:effectLst>
            <a:outerShdw blurRad="63500" sx="102000" sy="102000" algn="ctr" rotWithShape="0">
              <a:prstClr val="black">
                <a:alpha val="20000"/>
              </a:prstClr>
            </a:outerShdw>
          </a:effectLst>
        </c:spPr>
        <c:dLbl>
          <c:idx val="0"/>
          <c:layout>
            <c:manualLayout>
              <c:x val="-2.5531913182649475E-2"/>
              <c:y val="-1.8518518518518517E-2"/>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4"/>
        <c:spPr>
          <a:solidFill>
            <a:schemeClr val="accent2"/>
          </a:solidFill>
          <a:ln>
            <a:solidFill>
              <a:sysClr val="windowText" lastClr="000000"/>
            </a:solidFill>
          </a:ln>
          <a:effectLst>
            <a:outerShdw blurRad="63500" sx="102000" sy="102000" algn="ctr" rotWithShape="0">
              <a:prstClr val="black">
                <a:alpha val="20000"/>
              </a:prstClr>
            </a:outerShdw>
          </a:effectLst>
        </c:spPr>
        <c:dLbl>
          <c:idx val="0"/>
          <c:layout>
            <c:manualLayout>
              <c:x val="5.8723400320093794E-2"/>
              <c:y val="-2.1218890680033321E-17"/>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5"/>
        <c:spPr>
          <a:solidFill>
            <a:schemeClr val="accent3"/>
          </a:solidFill>
          <a:ln>
            <a:solidFill>
              <a:sysClr val="windowText" lastClr="000000"/>
            </a:solidFill>
          </a:ln>
          <a:effectLst>
            <a:outerShdw blurRad="63500" sx="102000" sy="102000" algn="ctr" rotWithShape="0">
              <a:prstClr val="black">
                <a:alpha val="20000"/>
              </a:prstClr>
            </a:outerShdw>
          </a:effectLst>
        </c:spPr>
        <c:dLbl>
          <c:idx val="0"/>
          <c:layout>
            <c:manualLayout>
              <c:x val="8.0690052351619135E-2"/>
              <c:y val="0.10305621108386705"/>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6"/>
        <c:spPr>
          <a:solidFill>
            <a:schemeClr val="accent4"/>
          </a:solidFill>
          <a:ln>
            <a:solidFill>
              <a:sysClr val="windowText" lastClr="000000"/>
            </a:solidFill>
          </a:ln>
          <a:effectLst>
            <a:outerShdw blurRad="63500" sx="102000" sy="102000" algn="ctr" rotWithShape="0">
              <a:prstClr val="black">
                <a:alpha val="20000"/>
              </a:prstClr>
            </a:outerShdw>
          </a:effectLst>
        </c:spPr>
        <c:dLbl>
          <c:idx val="0"/>
          <c:layout>
            <c:manualLayout>
              <c:x val="0.16518791208413253"/>
              <c:y val="-0.23169357486781172"/>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7"/>
        <c:dLbl>
          <c:idx val="0"/>
          <c:layout>
            <c:manualLayout>
              <c:x val="-0.16744187112994888"/>
              <c:y val="3.5076305541319783E-2"/>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s>
    <c:plotArea>
      <c:layout/>
      <c:pieChart>
        <c:varyColors val="1"/>
        <c:ser>
          <c:idx val="0"/>
          <c:order val="0"/>
          <c:tx>
            <c:strRef>
              <c:f>GRÁFICAS!$B$130</c:f>
              <c:strCache>
                <c:ptCount val="1"/>
                <c:pt idx="0">
                  <c:v>Total</c:v>
                </c:pt>
              </c:strCache>
            </c:strRef>
          </c:tx>
          <c:spPr>
            <a:ln>
              <a:solidFill>
                <a:sysClr val="windowText" lastClr="000000"/>
              </a:solidFill>
            </a:ln>
          </c:spPr>
          <c:dPt>
            <c:idx val="0"/>
            <c:bubble3D val="0"/>
            <c:spPr>
              <a:solidFill>
                <a:schemeClr val="accent1"/>
              </a:solidFill>
              <a:ln>
                <a:solidFill>
                  <a:sysClr val="windowText" lastClr="000000"/>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0A91-41EA-9866-2B3D26B41F46}"/>
              </c:ext>
            </c:extLst>
          </c:dPt>
          <c:dPt>
            <c:idx val="1"/>
            <c:bubble3D val="0"/>
            <c:spPr>
              <a:solidFill>
                <a:schemeClr val="accent2"/>
              </a:solidFill>
              <a:ln>
                <a:solidFill>
                  <a:sysClr val="windowText" lastClr="000000"/>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0A91-41EA-9866-2B3D26B41F46}"/>
              </c:ext>
            </c:extLst>
          </c:dPt>
          <c:dPt>
            <c:idx val="2"/>
            <c:bubble3D val="0"/>
            <c:spPr>
              <a:solidFill>
                <a:schemeClr val="accent3"/>
              </a:solidFill>
              <a:ln>
                <a:solidFill>
                  <a:sysClr val="windowText" lastClr="000000"/>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A91-41EA-9866-2B3D26B41F46}"/>
              </c:ext>
            </c:extLst>
          </c:dPt>
          <c:dPt>
            <c:idx val="3"/>
            <c:bubble3D val="0"/>
            <c:spPr>
              <a:solidFill>
                <a:schemeClr val="accent4"/>
              </a:solidFill>
              <a:ln>
                <a:solidFill>
                  <a:sysClr val="windowText" lastClr="000000"/>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0A91-41EA-9866-2B3D26B41F46}"/>
              </c:ext>
            </c:extLst>
          </c:dPt>
          <c:dLbls>
            <c:dLbl>
              <c:idx val="0"/>
              <c:layout>
                <c:manualLayout>
                  <c:x val="-2.5531913182649475E-2"/>
                  <c:y val="-1.8518518518518517E-2"/>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dLbl>
              <c:idx val="1"/>
              <c:layout>
                <c:manualLayout>
                  <c:x val="5.8723400320093794E-2"/>
                  <c:y val="-2.1218890680033321E-17"/>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dLbl>
              <c:idx val="2"/>
              <c:layout>
                <c:manualLayout>
                  <c:x val="8.0690052351619135E-2"/>
                  <c:y val="0.10305621108386705"/>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dLbl>
              <c:idx val="3"/>
              <c:layout>
                <c:manualLayout>
                  <c:x val="0.16518791208413253"/>
                  <c:y val="-0.23169357486781172"/>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dLbl>
              <c:idx val="4"/>
              <c:layout>
                <c:manualLayout>
                  <c:x val="-0.16744187112994888"/>
                  <c:y val="3.5076305541319783E-2"/>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s-CO"/>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dLbls>
          <c:cat>
            <c:strRef>
              <c:f>GRÁFICAS!$A$131:$A$137</c:f>
              <c:strCache>
                <c:ptCount val="6"/>
                <c:pt idx="0">
                  <c:v>Derecho de petición</c:v>
                </c:pt>
                <c:pt idx="1">
                  <c:v>PQR-Petición de Información</c:v>
                </c:pt>
                <c:pt idx="2">
                  <c:v>PQR-Recursos</c:v>
                </c:pt>
                <c:pt idx="3">
                  <c:v>PQR-Solicitud Base de datos</c:v>
                </c:pt>
                <c:pt idx="4">
                  <c:v>PQR-sugerencia</c:v>
                </c:pt>
                <c:pt idx="5">
                  <c:v>PQR-Queja</c:v>
                </c:pt>
              </c:strCache>
            </c:strRef>
          </c:cat>
          <c:val>
            <c:numRef>
              <c:f>GRÁFICAS!$B$131:$B$137</c:f>
              <c:numCache>
                <c:formatCode>General</c:formatCode>
                <c:ptCount val="6"/>
                <c:pt idx="0">
                  <c:v>8</c:v>
                </c:pt>
                <c:pt idx="1">
                  <c:v>3</c:v>
                </c:pt>
                <c:pt idx="2">
                  <c:v>3</c:v>
                </c:pt>
                <c:pt idx="3">
                  <c:v>97</c:v>
                </c:pt>
                <c:pt idx="4">
                  <c:v>1</c:v>
                </c:pt>
                <c:pt idx="5">
                  <c:v>3</c:v>
                </c:pt>
              </c:numCache>
            </c:numRef>
          </c:val>
          <c:extLst xmlns:c16r2="http://schemas.microsoft.com/office/drawing/2015/06/chart">
            <c:ext xmlns:c16="http://schemas.microsoft.com/office/drawing/2014/chart" uri="{C3380CC4-5D6E-409C-BE32-E72D297353CC}">
              <c16:uniqueId val="{00000001-0A91-41EA-9866-2B3D26B41F46}"/>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CO"/>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Data val="1"/>
        <c14:dropZoneSeries val="1"/>
        <c14:dropZonesVisible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pivotSource>
    <c:name>[30-06-2022-InformeCorrespondencia .xlsx]GRÁFICAS!TablaDinámica6</c:name>
    <c:fmtId val="102"/>
  </c:pivotSource>
  <c:chart>
    <c:autoTitleDeleted val="1"/>
    <c:pivotFmts>
      <c:pivotFmt>
        <c:idx val="0"/>
        <c:spPr>
          <a:solidFill>
            <a:schemeClr val="accent1"/>
          </a:solidFill>
          <a:ln>
            <a:solidFill>
              <a:sysClr val="windowText" lastClr="000000"/>
            </a:solidFill>
          </a:ln>
          <a:effectLst/>
        </c:spPr>
        <c:marker>
          <c:symbol val="none"/>
        </c:marker>
        <c:dLbl>
          <c:idx val="0"/>
          <c:spPr/>
          <c:txPr>
            <a:bodyPr/>
            <a:lstStyle/>
            <a:p>
              <a:pPr>
                <a:defRPr/>
              </a:pPr>
              <a:endParaRPr lang="es-CO"/>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solidFill>
              <a:sysClr val="windowText" lastClr="000000"/>
            </a:solidFill>
          </a:ln>
          <a:effectLst/>
        </c:spPr>
        <c:marker>
          <c:symbol val="none"/>
        </c:marker>
        <c:dLbl>
          <c:idx val="0"/>
          <c:spPr/>
          <c:txPr>
            <a:bodyPr/>
            <a:lstStyle/>
            <a:p>
              <a:pPr>
                <a:defRPr/>
              </a:pPr>
              <a:endParaRPr lang="es-CO"/>
            </a:p>
          </c:txPr>
          <c:showLegendKey val="0"/>
          <c:showVal val="1"/>
          <c:showCatName val="0"/>
          <c:showSerName val="0"/>
          <c:showPercent val="0"/>
          <c:showBubbleSize val="0"/>
        </c:dLbl>
      </c:pivotFmt>
      <c:pivotFmt>
        <c:idx val="2"/>
        <c:spPr>
          <a:solidFill>
            <a:schemeClr val="accent1"/>
          </a:solidFill>
          <a:ln>
            <a:solidFill>
              <a:sysClr val="windowText" lastClr="000000"/>
            </a:solidFill>
          </a:ln>
          <a:effectLst/>
        </c:spPr>
        <c:marker>
          <c:symbol val="none"/>
        </c:marker>
        <c:dLbl>
          <c:idx val="0"/>
          <c:spPr/>
          <c:txPr>
            <a:bodyPr/>
            <a:lstStyle/>
            <a:p>
              <a:pPr>
                <a:defRPr/>
              </a:pPr>
              <a:endParaRPr lang="es-CO"/>
            </a:p>
          </c:txPr>
          <c:showLegendKey val="0"/>
          <c:showVal val="1"/>
          <c:showCatName val="0"/>
          <c:showSerName val="0"/>
          <c:showPercent val="0"/>
          <c:showBubbleSize val="0"/>
        </c:dLbl>
      </c:pivotFmt>
    </c:pivotFmts>
    <c:plotArea>
      <c:layout>
        <c:manualLayout>
          <c:layoutTarget val="inner"/>
          <c:xMode val="edge"/>
          <c:yMode val="edge"/>
          <c:x val="6.0244742202019645E-3"/>
          <c:y val="0.1368831047392757"/>
          <c:w val="0.89478937007874015"/>
          <c:h val="0.49238865892751549"/>
        </c:manualLayout>
      </c:layout>
      <c:barChart>
        <c:barDir val="col"/>
        <c:grouping val="clustered"/>
        <c:varyColors val="0"/>
        <c:ser>
          <c:idx val="0"/>
          <c:order val="0"/>
          <c:tx>
            <c:strRef>
              <c:f>GRÁFICAS!$B$146</c:f>
              <c:strCache>
                <c:ptCount val="1"/>
                <c:pt idx="0">
                  <c:v>Total</c:v>
                </c:pt>
              </c:strCache>
            </c:strRef>
          </c:tx>
          <c:spPr>
            <a:solidFill>
              <a:schemeClr val="accent1"/>
            </a:solidFill>
            <a:ln>
              <a:solidFill>
                <a:sysClr val="windowText" lastClr="000000"/>
              </a:solidFill>
            </a:ln>
            <a:effectLst/>
          </c:spPr>
          <c:invertIfNegative val="0"/>
          <c:dLbls>
            <c:txPr>
              <a:bodyPr/>
              <a:lstStyle/>
              <a:p>
                <a:pPr>
                  <a:defRPr/>
                </a:pPr>
                <a:endParaRPr lang="es-CO"/>
              </a:p>
            </c:txPr>
            <c:showLegendKey val="0"/>
            <c:showVal val="1"/>
            <c:showCatName val="0"/>
            <c:showSerName val="0"/>
            <c:showPercent val="0"/>
            <c:showBubbleSize val="0"/>
            <c:showLeaderLines val="0"/>
          </c:dLbls>
          <c:cat>
            <c:multiLvlStrRef>
              <c:f>GRÁFICAS!$A$147:$A$162</c:f>
              <c:multiLvlStrCache>
                <c:ptCount val="9"/>
                <c:lvl>
                  <c:pt idx="0">
                    <c:v>Oportuno</c:v>
                  </c:pt>
                  <c:pt idx="1">
                    <c:v>Término Fuera de Calidad</c:v>
                  </c:pt>
                  <c:pt idx="2">
                    <c:v>Oportuno</c:v>
                  </c:pt>
                  <c:pt idx="3">
                    <c:v>Oportuno</c:v>
                  </c:pt>
                  <c:pt idx="4">
                    <c:v>Oportuno</c:v>
                  </c:pt>
                  <c:pt idx="5">
                    <c:v>Término Fuera de Calidad</c:v>
                  </c:pt>
                  <c:pt idx="6">
                    <c:v>Oportuno</c:v>
                  </c:pt>
                  <c:pt idx="7">
                    <c:v>Oportuno</c:v>
                  </c:pt>
                  <c:pt idx="8">
                    <c:v>Término Fuera de Calidad</c:v>
                  </c:pt>
                </c:lvl>
                <c:lvl>
                  <c:pt idx="0">
                    <c:v>Derecho de petición</c:v>
                  </c:pt>
                  <c:pt idx="2">
                    <c:v>PQR-Petición de Información</c:v>
                  </c:pt>
                  <c:pt idx="3">
                    <c:v>PQR-Recursos</c:v>
                  </c:pt>
                  <c:pt idx="4">
                    <c:v>PQR-Solicitud Base de datos</c:v>
                  </c:pt>
                  <c:pt idx="6">
                    <c:v>PQR-sugerencia</c:v>
                  </c:pt>
                  <c:pt idx="7">
                    <c:v>PQR-Queja</c:v>
                  </c:pt>
                </c:lvl>
              </c:multiLvlStrCache>
            </c:multiLvlStrRef>
          </c:cat>
          <c:val>
            <c:numRef>
              <c:f>GRÁFICAS!$B$147:$B$162</c:f>
              <c:numCache>
                <c:formatCode>General</c:formatCode>
                <c:ptCount val="9"/>
                <c:pt idx="0">
                  <c:v>6</c:v>
                </c:pt>
                <c:pt idx="1">
                  <c:v>2</c:v>
                </c:pt>
                <c:pt idx="2">
                  <c:v>3</c:v>
                </c:pt>
                <c:pt idx="3">
                  <c:v>3</c:v>
                </c:pt>
                <c:pt idx="4">
                  <c:v>84</c:v>
                </c:pt>
                <c:pt idx="5">
                  <c:v>13</c:v>
                </c:pt>
                <c:pt idx="6">
                  <c:v>1</c:v>
                </c:pt>
                <c:pt idx="7">
                  <c:v>1</c:v>
                </c:pt>
                <c:pt idx="8">
                  <c:v>2</c:v>
                </c:pt>
              </c:numCache>
            </c:numRef>
          </c:val>
          <c:extLst xmlns:c16r2="http://schemas.microsoft.com/office/drawing/2015/06/chart">
            <c:ext xmlns:c16="http://schemas.microsoft.com/office/drawing/2014/chart" uri="{C3380CC4-5D6E-409C-BE32-E72D297353CC}">
              <c16:uniqueId val="{00000001-8AF4-47D1-9A47-2FF29F50A0CE}"/>
            </c:ext>
          </c:extLst>
        </c:ser>
        <c:dLbls>
          <c:showLegendKey val="0"/>
          <c:showVal val="0"/>
          <c:showCatName val="0"/>
          <c:showSerName val="0"/>
          <c:showPercent val="0"/>
          <c:showBubbleSize val="0"/>
        </c:dLbls>
        <c:gapWidth val="100"/>
        <c:overlap val="-27"/>
        <c:axId val="252516992"/>
        <c:axId val="252535168"/>
      </c:barChart>
      <c:catAx>
        <c:axId val="25251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52535168"/>
        <c:crosses val="autoZero"/>
        <c:auto val="1"/>
        <c:lblAlgn val="ctr"/>
        <c:lblOffset val="100"/>
        <c:noMultiLvlLbl val="0"/>
      </c:catAx>
      <c:valAx>
        <c:axId val="252535168"/>
        <c:scaling>
          <c:orientation val="minMax"/>
        </c:scaling>
        <c:delete val="1"/>
        <c:axPos val="l"/>
        <c:numFmt formatCode="General" sourceLinked="1"/>
        <c:majorTickMark val="none"/>
        <c:minorTickMark val="none"/>
        <c:tickLblPos val="nextTo"/>
        <c:crossAx val="2525169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CO"/>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pivotSource>
    <c:name>[30-06-2022-InformeCorrespondencia .xlsx]GRÁFICAS!TablaDinámica7</c:name>
    <c:fmtId val="113"/>
  </c:pivotSource>
  <c:chart>
    <c:autoTitleDeleted val="1"/>
    <c:pivotFmts>
      <c:pivotFmt>
        <c:idx val="0"/>
        <c:spPr>
          <a:ln>
            <a:solidFill>
              <a:sysClr val="windowText" lastClr="000000"/>
            </a:solidFill>
          </a:ln>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dLbl>
          <c:idx val="0"/>
          <c:layout>
            <c:manualLayout>
              <c:x val="-6.7955563516124695E-3"/>
              <c:y val="5.8107953881087034E-2"/>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2"/>
        <c:spPr>
          <a:solidFill>
            <a:schemeClr val="accent3"/>
          </a:solidFill>
          <a:ln>
            <a:solidFill>
              <a:sysClr val="windowText" lastClr="000000"/>
            </a:solidFill>
          </a:ln>
          <a:effectLst/>
        </c:spPr>
        <c:dLbl>
          <c:idx val="0"/>
          <c:layout>
            <c:manualLayout>
              <c:x val="-8.275391303701865E-2"/>
              <c:y val="-4.9403885439765038E-2"/>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3"/>
        <c:spPr>
          <a:solidFill>
            <a:schemeClr val="accent5">
              <a:lumMod val="60000"/>
              <a:lumOff val="40000"/>
            </a:schemeClr>
          </a:solidFill>
          <a:ln>
            <a:solidFill>
              <a:sysClr val="windowText" lastClr="000000"/>
            </a:solidFill>
          </a:ln>
          <a:effectLst/>
        </c:spPr>
        <c:dLbl>
          <c:idx val="0"/>
          <c:layout>
            <c:manualLayout>
              <c:x val="0.20535605066993967"/>
              <c:y val="-0.19105493244159458"/>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4"/>
        <c:spPr>
          <a:solidFill>
            <a:srgbClr val="FF99FF"/>
          </a:solidFill>
          <a:ln>
            <a:solidFill>
              <a:sysClr val="windowText" lastClr="000000"/>
            </a:solidFill>
          </a:ln>
        </c:spPr>
        <c:dLbl>
          <c:idx val="0"/>
          <c:layout>
            <c:manualLayout>
              <c:x val="1.5672940316258502E-2"/>
              <c:y val="6.240526515090914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5"/>
        <c:spPr>
          <a:ln>
            <a:solidFill>
              <a:sysClr val="windowText" lastClr="000000"/>
            </a:solidFill>
          </a:ln>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1"/>
          <c:showSerName val="0"/>
          <c:showPercent val="1"/>
          <c:showBubbleSize val="0"/>
        </c:dLbl>
      </c:pivotFmt>
      <c:pivotFmt>
        <c:idx val="6"/>
        <c:spPr>
          <a:solidFill>
            <a:schemeClr val="accent5">
              <a:lumMod val="60000"/>
              <a:lumOff val="40000"/>
            </a:schemeClr>
          </a:solidFill>
          <a:ln>
            <a:solidFill>
              <a:sysClr val="windowText" lastClr="000000"/>
            </a:solidFill>
          </a:ln>
          <a:effectLst/>
        </c:spPr>
        <c:dLbl>
          <c:idx val="0"/>
          <c:layout>
            <c:manualLayout>
              <c:x val="0.20535605066993967"/>
              <c:y val="-0.19105493244159458"/>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7"/>
        <c:spPr>
          <a:solidFill>
            <a:schemeClr val="accent3"/>
          </a:solidFill>
          <a:ln>
            <a:solidFill>
              <a:sysClr val="windowText" lastClr="000000"/>
            </a:solidFill>
          </a:ln>
          <a:effectLst/>
        </c:spPr>
        <c:dLbl>
          <c:idx val="0"/>
          <c:layout>
            <c:manualLayout>
              <c:x val="-8.275391303701865E-2"/>
              <c:y val="-4.9403885439765038E-2"/>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8"/>
        <c:spPr>
          <a:ln>
            <a:solidFill>
              <a:sysClr val="windowText" lastClr="000000"/>
            </a:solidFill>
          </a:ln>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1"/>
          <c:showSerName val="0"/>
          <c:showPercent val="1"/>
          <c:showBubbleSize val="0"/>
        </c:dLbl>
      </c:pivotFmt>
      <c:pivotFmt>
        <c:idx val="9"/>
        <c:spPr>
          <a:solidFill>
            <a:schemeClr val="accent5">
              <a:lumMod val="60000"/>
              <a:lumOff val="40000"/>
            </a:schemeClr>
          </a:solidFill>
          <a:ln>
            <a:solidFill>
              <a:sysClr val="windowText" lastClr="000000"/>
            </a:solidFill>
          </a:ln>
          <a:effectLst/>
        </c:spPr>
        <c:dLbl>
          <c:idx val="0"/>
          <c:layout>
            <c:manualLayout>
              <c:x val="0.20535605066993967"/>
              <c:y val="-0.19105493244159458"/>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0"/>
        <c:spPr>
          <a:solidFill>
            <a:schemeClr val="accent3"/>
          </a:solidFill>
          <a:ln>
            <a:solidFill>
              <a:sysClr val="windowText" lastClr="000000"/>
            </a:solidFill>
          </a:ln>
          <a:effectLst/>
        </c:spPr>
        <c:dLbl>
          <c:idx val="0"/>
          <c:layout>
            <c:manualLayout>
              <c:x val="-8.275391303701865E-2"/>
              <c:y val="-4.9403885439765038E-2"/>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0.19506134070742076"/>
          <c:y val="0.2634043715485474"/>
          <c:w val="0.49060967038369607"/>
          <c:h val="0.70358738418760958"/>
        </c:manualLayout>
      </c:layout>
      <c:pieChart>
        <c:varyColors val="1"/>
        <c:ser>
          <c:idx val="0"/>
          <c:order val="0"/>
          <c:tx>
            <c:strRef>
              <c:f>GRÁFICAS!$B$171</c:f>
              <c:strCache>
                <c:ptCount val="1"/>
                <c:pt idx="0">
                  <c:v>Total</c:v>
                </c:pt>
              </c:strCache>
            </c:strRef>
          </c:tx>
          <c:spPr>
            <a:solidFill>
              <a:srgbClr val="FFC000"/>
            </a:solidFill>
            <a:ln>
              <a:solidFill>
                <a:sysClr val="windowText" lastClr="000000"/>
              </a:solidFill>
            </a:ln>
          </c:spPr>
          <c:dPt>
            <c:idx val="0"/>
            <c:bubble3D val="0"/>
            <c:spPr>
              <a:solidFill>
                <a:srgbClr val="FFC000"/>
              </a:solidFill>
              <a:ln>
                <a:solidFill>
                  <a:sysClr val="windowText" lastClr="000000"/>
                </a:solidFill>
              </a:ln>
              <a:effectLst/>
            </c:spPr>
            <c:extLst xmlns:c16r2="http://schemas.microsoft.com/office/drawing/2015/06/chart">
              <c:ext xmlns:c16="http://schemas.microsoft.com/office/drawing/2014/chart" uri="{C3380CC4-5D6E-409C-BE32-E72D297353CC}">
                <c16:uniqueId val="{00000002-E5C6-4EEC-93BB-0D0BD0295119}"/>
              </c:ext>
            </c:extLst>
          </c:dPt>
          <c:dPt>
            <c:idx val="1"/>
            <c:bubble3D val="0"/>
            <c:spPr>
              <a:solidFill>
                <a:srgbClr val="D60093"/>
              </a:solidFill>
              <a:ln>
                <a:solidFill>
                  <a:sysClr val="windowText" lastClr="000000"/>
                </a:solidFill>
              </a:ln>
              <a:effectLst/>
            </c:spPr>
            <c:extLst xmlns:c16r2="http://schemas.microsoft.com/office/drawing/2015/06/chart">
              <c:ext xmlns:c16="http://schemas.microsoft.com/office/drawing/2014/chart" uri="{C3380CC4-5D6E-409C-BE32-E72D297353CC}">
                <c16:uniqueId val="{00000004-E5C6-4EEC-93BB-0D0BD0295119}"/>
              </c:ext>
            </c:extLst>
          </c:dPt>
          <c:dLbls>
            <c:dLbl>
              <c:idx val="0"/>
              <c:layout>
                <c:manualLayout>
                  <c:x val="0.20535605066993967"/>
                  <c:y val="-0.19105493244159458"/>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dLbl>
              <c:idx val="1"/>
              <c:layout>
                <c:manualLayout>
                  <c:x val="-8.275391303701865E-2"/>
                  <c:y val="-4.9403885439765038E-2"/>
                </c:manualLayout>
              </c:layout>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dLbls>
          <c:cat>
            <c:strRef>
              <c:f>GRÁFICAS!$A$172:$A$174</c:f>
              <c:strCache>
                <c:ptCount val="2"/>
                <c:pt idx="0">
                  <c:v>Oportuno</c:v>
                </c:pt>
                <c:pt idx="1">
                  <c:v>Término Fuera de Calidad</c:v>
                </c:pt>
              </c:strCache>
            </c:strRef>
          </c:cat>
          <c:val>
            <c:numRef>
              <c:f>GRÁFICAS!$B$172:$B$174</c:f>
              <c:numCache>
                <c:formatCode>General</c:formatCode>
                <c:ptCount val="2"/>
                <c:pt idx="0">
                  <c:v>98</c:v>
                </c:pt>
                <c:pt idx="1">
                  <c:v>17</c:v>
                </c:pt>
              </c:numCache>
            </c:numRef>
          </c:val>
          <c:extLst xmlns:c16r2="http://schemas.microsoft.com/office/drawing/2015/06/chart">
            <c:ext xmlns:c16="http://schemas.microsoft.com/office/drawing/2014/chart" uri="{C3380CC4-5D6E-409C-BE32-E72D297353CC}">
              <c16:uniqueId val="{00000001-E5C6-4EEC-93BB-0D0BD0295119}"/>
            </c:ext>
          </c:extLst>
        </c:ser>
        <c:dLbls>
          <c:dLblPos val="inEnd"/>
          <c:showLegendKey val="0"/>
          <c:showVal val="1"/>
          <c:showCatName val="0"/>
          <c:showSerName val="0"/>
          <c:showPercent val="0"/>
          <c:showBubbleSize val="0"/>
          <c:showLeaderLines val="1"/>
        </c:dLbls>
        <c:firstSliceAng val="68"/>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CO"/>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Data val="1"/>
        <c14:dropZoneSeries val="1"/>
        <c14:dropZonesVisible val="1"/>
      </c14:pivotOptions>
    </c:ext>
  </c:extLst>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FE8A07-92A4-4E10-A9A5-216A1E567C9E}" type="datetimeFigureOut">
              <a:rPr lang="es-CO" smtClean="0"/>
              <a:t>26/07/2022</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s-CO"/>
              <a:t>Competitividad</a:t>
            </a:r>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D8A68-116E-4097-B974-EA8882E0A293}" type="slidenum">
              <a:rPr lang="es-CO" smtClean="0"/>
              <a:t>‹Nº›</a:t>
            </a:fld>
            <a:endParaRPr lang="es-CO"/>
          </a:p>
        </p:txBody>
      </p:sp>
    </p:spTree>
    <p:extLst>
      <p:ext uri="{BB962C8B-B14F-4D97-AF65-F5344CB8AC3E}">
        <p14:creationId xmlns:p14="http://schemas.microsoft.com/office/powerpoint/2010/main" val="27051497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1DB2C-2948-4F9F-8B61-1DD8E8ADFA57}" type="datetimeFigureOut">
              <a:rPr lang="es-CO" smtClean="0"/>
              <a:t>26/07/2022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s-CO"/>
              <a:t>Competitividad</a:t>
            </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D843F-D879-40AE-9843-25D89A4CC56E}" type="slidenum">
              <a:rPr lang="es-CO" smtClean="0"/>
              <a:t>‹Nº›</a:t>
            </a:fld>
            <a:endParaRPr lang="es-CO"/>
          </a:p>
        </p:txBody>
      </p:sp>
    </p:spTree>
    <p:extLst>
      <p:ext uri="{BB962C8B-B14F-4D97-AF65-F5344CB8AC3E}">
        <p14:creationId xmlns:p14="http://schemas.microsoft.com/office/powerpoint/2010/main" val="239933667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Tree>
    <p:extLst>
      <p:ext uri="{BB962C8B-B14F-4D97-AF65-F5344CB8AC3E}">
        <p14:creationId xmlns:p14="http://schemas.microsoft.com/office/powerpoint/2010/main" val="164485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5" name="4 Marcador de encabezado"/>
          <p:cNvSpPr>
            <a:spLocks noGrp="1"/>
          </p:cNvSpPr>
          <p:nvPr>
            <p:ph type="hdr" sz="quarter" idx="10"/>
          </p:nvPr>
        </p:nvSpPr>
        <p:spPr/>
        <p:txBody>
          <a:bodyPr/>
          <a:lstStyle/>
          <a:p>
            <a:r>
              <a:rPr lang="es-CO"/>
              <a:t>COMUNICACIONES ENVIADAS</a:t>
            </a:r>
          </a:p>
        </p:txBody>
      </p:sp>
    </p:spTree>
    <p:extLst>
      <p:ext uri="{BB962C8B-B14F-4D97-AF65-F5344CB8AC3E}">
        <p14:creationId xmlns:p14="http://schemas.microsoft.com/office/powerpoint/2010/main" val="85779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encabezado"/>
          <p:cNvSpPr>
            <a:spLocks noGrp="1"/>
          </p:cNvSpPr>
          <p:nvPr>
            <p:ph type="hdr" sz="quarter" idx="10"/>
          </p:nvPr>
        </p:nvSpPr>
        <p:spPr/>
        <p:txBody>
          <a:bodyPr/>
          <a:lstStyle/>
          <a:p>
            <a:r>
              <a:rPr lang="es-CO"/>
              <a:t>COMUNICACIONES ENVIADAS</a:t>
            </a:r>
          </a:p>
        </p:txBody>
      </p:sp>
    </p:spTree>
    <p:extLst>
      <p:ext uri="{BB962C8B-B14F-4D97-AF65-F5344CB8AC3E}">
        <p14:creationId xmlns:p14="http://schemas.microsoft.com/office/powerpoint/2010/main" val="3900793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ítulo 1"/>
          <p:cNvSpPr>
            <a:spLocks noGrp="1"/>
          </p:cNvSpPr>
          <p:nvPr>
            <p:ph type="ctrTitle"/>
          </p:nvPr>
        </p:nvSpPr>
        <p:spPr>
          <a:xfrm>
            <a:off x="1761066" y="2289992"/>
            <a:ext cx="8636000" cy="1497541"/>
          </a:xfrm>
        </p:spPr>
        <p:txBody>
          <a:bodyPr anchor="b">
            <a:normAutofit/>
          </a:bodyPr>
          <a:lstStyle>
            <a:lvl1pPr algn="ctr">
              <a:defRPr sz="5400"/>
            </a:lvl1pPr>
          </a:lstStyle>
          <a:p>
            <a:r>
              <a:rPr lang="es-ES" dirty="0"/>
              <a:t>Haga clic para modificar el estilo de título del patrón</a:t>
            </a:r>
            <a:endParaRPr lang="es-CO" dirty="0"/>
          </a:p>
        </p:txBody>
      </p:sp>
      <p:sp>
        <p:nvSpPr>
          <p:cNvPr id="3" name="Subtítulo 2"/>
          <p:cNvSpPr>
            <a:spLocks noGrp="1"/>
          </p:cNvSpPr>
          <p:nvPr>
            <p:ph type="subTitle" idx="1"/>
          </p:nvPr>
        </p:nvSpPr>
        <p:spPr>
          <a:xfrm>
            <a:off x="1761066" y="3924059"/>
            <a:ext cx="8636000" cy="44026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6" name="Marcador de pie de página 5"/>
          <p:cNvSpPr>
            <a:spLocks noGrp="1"/>
          </p:cNvSpPr>
          <p:nvPr>
            <p:ph type="ftr" sz="quarter" idx="10"/>
          </p:nvPr>
        </p:nvSpPr>
        <p:spPr>
          <a:xfrm>
            <a:off x="2336800" y="6398683"/>
            <a:ext cx="7518400" cy="365125"/>
          </a:xfrm>
        </p:spPr>
        <p:txBody>
          <a:bodyPr>
            <a:normAutofit/>
          </a:bodyPr>
          <a:lstStyle>
            <a:lvl1pPr algn="ctr">
              <a:defRPr>
                <a:latin typeface="Arial" panose="020B0604020202020204" pitchFamily="34" charset="0"/>
                <a:cs typeface="Arial" panose="020B0604020202020204" pitchFamily="34" charset="0"/>
              </a:defRPr>
            </a:lvl1pPr>
          </a:lstStyle>
          <a:p>
            <a:r>
              <a:rPr lang="es-CO" dirty="0"/>
              <a:t>Escriba aquí el nombre de la dirección o área a la que pertenece dicha presentación</a:t>
            </a:r>
          </a:p>
        </p:txBody>
      </p:sp>
    </p:spTree>
    <p:extLst>
      <p:ext uri="{BB962C8B-B14F-4D97-AF65-F5344CB8AC3E}">
        <p14:creationId xmlns:p14="http://schemas.microsoft.com/office/powerpoint/2010/main" val="26818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s-CO" dirty="0"/>
          </a:p>
        </p:txBody>
      </p:sp>
      <p:sp>
        <p:nvSpPr>
          <p:cNvPr id="8" name="Marcador de contenido 7"/>
          <p:cNvSpPr>
            <a:spLocks noGrp="1"/>
          </p:cNvSpPr>
          <p:nvPr>
            <p:ph sz="quarter" idx="10"/>
          </p:nvPr>
        </p:nvSpPr>
        <p:spPr>
          <a:xfrm>
            <a:off x="323850" y="1693334"/>
            <a:ext cx="11544300" cy="43259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3" name="Marcador de pie de página 2"/>
          <p:cNvSpPr>
            <a:spLocks noGrp="1"/>
          </p:cNvSpPr>
          <p:nvPr>
            <p:ph type="ftr" sz="quarter" idx="11"/>
          </p:nvPr>
        </p:nvSpPr>
        <p:spPr>
          <a:xfrm>
            <a:off x="2336800" y="6398683"/>
            <a:ext cx="7518400" cy="365125"/>
          </a:xfrm>
        </p:spPr>
        <p:txBody>
          <a:bodyPr>
            <a:normAutofit/>
          </a:bodyPr>
          <a:lstStyle/>
          <a:p>
            <a:r>
              <a:rPr lang="es-CO" dirty="0"/>
              <a:t>Escriba aquí el nombre de la dirección o área a la que pertenece dicha presentación</a:t>
            </a:r>
          </a:p>
        </p:txBody>
      </p:sp>
    </p:spTree>
    <p:extLst>
      <p:ext uri="{BB962C8B-B14F-4D97-AF65-F5344CB8AC3E}">
        <p14:creationId xmlns:p14="http://schemas.microsoft.com/office/powerpoint/2010/main" val="152406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Marcador de pie de página 1"/>
          <p:cNvSpPr>
            <a:spLocks noGrp="1"/>
          </p:cNvSpPr>
          <p:nvPr>
            <p:ph type="ftr" sz="quarter" idx="10"/>
          </p:nvPr>
        </p:nvSpPr>
        <p:spPr>
          <a:xfrm>
            <a:off x="2336800" y="6398683"/>
            <a:ext cx="7518400" cy="365125"/>
          </a:xfrm>
        </p:spPr>
        <p:txBody>
          <a:bodyPr>
            <a:normAutofit/>
          </a:bodyPr>
          <a:lstStyle>
            <a:lvl1pPr algn="ctr">
              <a:defRPr/>
            </a:lvl1pPr>
          </a:lstStyle>
          <a:p>
            <a:r>
              <a:rPr lang="es-CO"/>
              <a:t>Escriba aquí el nombre de la dirección o área a la que pertenece dicha presentación</a:t>
            </a:r>
            <a:endParaRPr lang="es-CO" dirty="0"/>
          </a:p>
        </p:txBody>
      </p:sp>
    </p:spTree>
    <p:extLst>
      <p:ext uri="{BB962C8B-B14F-4D97-AF65-F5344CB8AC3E}">
        <p14:creationId xmlns:p14="http://schemas.microsoft.com/office/powerpoint/2010/main" val="391412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apositiva Final">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ítulo 1"/>
          <p:cNvSpPr>
            <a:spLocks noGrp="1"/>
          </p:cNvSpPr>
          <p:nvPr>
            <p:ph type="ctrTitle"/>
          </p:nvPr>
        </p:nvSpPr>
        <p:spPr>
          <a:xfrm>
            <a:off x="2925234" y="1216980"/>
            <a:ext cx="6341533" cy="3983406"/>
          </a:xfrm>
        </p:spPr>
        <p:txBody>
          <a:bodyPr anchor="b">
            <a:normAutofit/>
          </a:bodyPr>
          <a:lstStyle>
            <a:lvl1pPr algn="ctr">
              <a:defRPr sz="5400"/>
            </a:lvl1pPr>
          </a:lstStyle>
          <a:p>
            <a:r>
              <a:rPr lang="es-ES" dirty="0"/>
              <a:t>Haga clic para modificar el estilo de título del patrón</a:t>
            </a:r>
            <a:endParaRPr lang="es-CO" dirty="0"/>
          </a:p>
        </p:txBody>
      </p:sp>
      <p:sp>
        <p:nvSpPr>
          <p:cNvPr id="5" name="Marcador de texto 4"/>
          <p:cNvSpPr>
            <a:spLocks noGrp="1"/>
          </p:cNvSpPr>
          <p:nvPr>
            <p:ph type="body" sz="quarter" idx="13" hasCustomPrompt="1"/>
          </p:nvPr>
        </p:nvSpPr>
        <p:spPr>
          <a:xfrm>
            <a:off x="2925234" y="229925"/>
            <a:ext cx="6341533" cy="757130"/>
          </a:xfrm>
        </p:spPr>
        <p:txBody>
          <a:bodyPr anchor="ctr" anchorCtr="0">
            <a:normAutofit/>
          </a:bodyPr>
          <a:lstStyle>
            <a:lvl1pPr marL="0" indent="0" algn="ctr">
              <a:buNone/>
              <a:defRPr sz="2400" baseline="0">
                <a:solidFill>
                  <a:schemeClr val="bg1"/>
                </a:solidFill>
              </a:defRPr>
            </a:lvl1pPr>
          </a:lstStyle>
          <a:p>
            <a:r>
              <a:rPr lang="es-CO" dirty="0"/>
              <a:t>Escribe aquí el de la dirección o área a la que pertenece dicha presentación</a:t>
            </a:r>
          </a:p>
        </p:txBody>
      </p:sp>
    </p:spTree>
    <p:extLst>
      <p:ext uri="{BB962C8B-B14F-4D97-AF65-F5344CB8AC3E}">
        <p14:creationId xmlns:p14="http://schemas.microsoft.com/office/powerpoint/2010/main" val="200692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sp>
        <p:nvSpPr>
          <p:cNvPr id="12" name="11 Rectángulo"/>
          <p:cNvSpPr/>
          <p:nvPr userDrawn="1"/>
        </p:nvSpPr>
        <p:spPr>
          <a:xfrm>
            <a:off x="-20645" y="-16092"/>
            <a:ext cx="12212645" cy="6874092"/>
          </a:xfrm>
          <a:prstGeom prst="rect">
            <a:avLst/>
          </a:prstGeom>
          <a:gradFill flip="none" rotWithShape="1">
            <a:gsLst>
              <a:gs pos="0">
                <a:schemeClr val="bg1">
                  <a:shade val="30000"/>
                  <a:satMod val="115000"/>
                </a:schemeClr>
              </a:gs>
              <a:gs pos="24000">
                <a:schemeClr val="bg1">
                  <a:shade val="67500"/>
                  <a:satMod val="115000"/>
                </a:schemeClr>
              </a:gs>
              <a:gs pos="50000">
                <a:schemeClr val="bg1">
                  <a:shade val="100000"/>
                  <a:satMod val="115000"/>
                </a:schemeClr>
              </a:gs>
            </a:gsLst>
            <a:lin ang="1620000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sz="1800" dirty="0"/>
          </a:p>
        </p:txBody>
      </p:sp>
      <p:sp>
        <p:nvSpPr>
          <p:cNvPr id="10" name="9 Rectángulo"/>
          <p:cNvSpPr/>
          <p:nvPr userDrawn="1"/>
        </p:nvSpPr>
        <p:spPr>
          <a:xfrm>
            <a:off x="-20645" y="1609503"/>
            <a:ext cx="12212645" cy="2732815"/>
          </a:xfrm>
          <a:prstGeom prst="rect">
            <a:avLst/>
          </a:prstGeom>
          <a:gradFill flip="none" rotWithShape="1">
            <a:gsLst>
              <a:gs pos="0">
                <a:srgbClr val="FF8529">
                  <a:shade val="30000"/>
                  <a:satMod val="115000"/>
                </a:srgbClr>
              </a:gs>
              <a:gs pos="50000">
                <a:srgbClr val="FF8529">
                  <a:shade val="67500"/>
                  <a:satMod val="115000"/>
                </a:srgbClr>
              </a:gs>
              <a:gs pos="100000">
                <a:srgbClr val="FF8529">
                  <a:shade val="100000"/>
                  <a:satMod val="115000"/>
                </a:srgbClr>
              </a:gs>
            </a:gsLst>
            <a:lin ang="1620000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sz="1800" dirty="0"/>
          </a:p>
        </p:txBody>
      </p:sp>
      <p:sp>
        <p:nvSpPr>
          <p:cNvPr id="11" name="10 Rectángulo"/>
          <p:cNvSpPr/>
          <p:nvPr userDrawn="1"/>
        </p:nvSpPr>
        <p:spPr>
          <a:xfrm>
            <a:off x="-20645" y="4437112"/>
            <a:ext cx="12192000" cy="144016"/>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sz="1800" dirty="0"/>
          </a:p>
        </p:txBody>
      </p:sp>
      <p:sp>
        <p:nvSpPr>
          <p:cNvPr id="2" name="Title 1"/>
          <p:cNvSpPr>
            <a:spLocks noGrp="1"/>
          </p:cNvSpPr>
          <p:nvPr>
            <p:ph type="ctrTitle"/>
          </p:nvPr>
        </p:nvSpPr>
        <p:spPr>
          <a:xfrm>
            <a:off x="1007436" y="1895789"/>
            <a:ext cx="7531497" cy="2160240"/>
          </a:xfrm>
        </p:spPr>
        <p:txBody>
          <a:bodyPr bIns="9144" anchor="b"/>
          <a:lstStyle>
            <a:lvl1pPr algn="ctr">
              <a:defRPr sz="3600" b="1">
                <a:solidFill>
                  <a:schemeClr val="bg1"/>
                </a:solidFill>
                <a:latin typeface="Times New Roman" pitchFamily="18" charset="0"/>
                <a:cs typeface="Times New Roman" pitchFamily="18" charset="0"/>
              </a:defRPr>
            </a:lvl1pPr>
          </a:lstStyle>
          <a:p>
            <a:r>
              <a:rPr lang="es-ES" dirty="0"/>
              <a:t>Haga clic para modificar el estilo de título del patrón</a:t>
            </a:r>
            <a:endParaRPr lang="en-US" dirty="0"/>
          </a:p>
        </p:txBody>
      </p:sp>
      <p:sp>
        <p:nvSpPr>
          <p:cNvPr id="4" name="Date Placeholder 3"/>
          <p:cNvSpPr>
            <a:spLocks noGrp="1"/>
          </p:cNvSpPr>
          <p:nvPr>
            <p:ph type="dt" sz="half" idx="10"/>
          </p:nvPr>
        </p:nvSpPr>
        <p:spPr/>
        <p:txBody>
          <a:bodyPr/>
          <a:lstStyle/>
          <a:p>
            <a:fld id="{EA177D22-749B-4304-9A9D-C0B4B997B256}" type="datetimeFigureOut">
              <a:rPr lang="es-CO" smtClean="0"/>
              <a:t>26/07/2022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a:xfrm>
            <a:off x="11201384" y="6170822"/>
            <a:ext cx="670560" cy="502920"/>
          </a:xfrm>
          <a:prstGeom prst="ellipse">
            <a:avLst/>
          </a:prstGeom>
        </p:spPr>
        <p:txBody>
          <a:bodyPr/>
          <a:lstStyle/>
          <a:p>
            <a:fld id="{61A0AA75-F7CA-4E6F-BE0D-CE3AF7E423E0}" type="slidenum">
              <a:rPr lang="es-CO" smtClean="0"/>
              <a:t>‹Nº›</a:t>
            </a:fld>
            <a:endParaRPr lang="es-CO" dirty="0"/>
          </a:p>
        </p:txBody>
      </p:sp>
      <p:pic>
        <p:nvPicPr>
          <p:cNvPr id="13" name="12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14803" r="70120"/>
          <a:stretch/>
        </p:blipFill>
        <p:spPr>
          <a:xfrm flipH="1">
            <a:off x="9072330" y="1272046"/>
            <a:ext cx="3099025" cy="3813138"/>
          </a:xfrm>
          <a:prstGeom prst="rect">
            <a:avLst/>
          </a:prstGeom>
        </p:spPr>
      </p:pic>
      <p:sp>
        <p:nvSpPr>
          <p:cNvPr id="9" name="8 Marcador de contenido"/>
          <p:cNvSpPr>
            <a:spLocks noGrp="1"/>
          </p:cNvSpPr>
          <p:nvPr>
            <p:ph sz="quarter" idx="13" hasCustomPrompt="1"/>
          </p:nvPr>
        </p:nvSpPr>
        <p:spPr>
          <a:xfrm>
            <a:off x="624417" y="4868864"/>
            <a:ext cx="8255000" cy="1081087"/>
          </a:xfrm>
          <a:prstGeom prst="rect">
            <a:avLst/>
          </a:prstGeom>
        </p:spPr>
        <p:txBody>
          <a:bodyPr/>
          <a:lstStyle>
            <a:lvl5pPr marL="0" indent="0">
              <a:defRPr sz="2400" b="1" baseline="0">
                <a:solidFill>
                  <a:srgbClr val="0070C0"/>
                </a:solidFill>
                <a:latin typeface="Times New Roman" pitchFamily="18" charset="0"/>
                <a:cs typeface="Times New Roman" pitchFamily="18" charset="0"/>
              </a:defRPr>
            </a:lvl5pPr>
          </a:lstStyle>
          <a:p>
            <a:pPr lvl="4"/>
            <a:r>
              <a:rPr lang="es-CO" dirty="0"/>
              <a:t>Haga clic para modificar el estilo subtitulo del patrón</a:t>
            </a:r>
          </a:p>
        </p:txBody>
      </p:sp>
    </p:spTree>
    <p:extLst>
      <p:ext uri="{BB962C8B-B14F-4D97-AF65-F5344CB8AC3E}">
        <p14:creationId xmlns:p14="http://schemas.microsoft.com/office/powerpoint/2010/main" val="399304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Diapositiva de título">
    <p:spTree>
      <p:nvGrpSpPr>
        <p:cNvPr id="1" name=""/>
        <p:cNvGrpSpPr/>
        <p:nvPr/>
      </p:nvGrpSpPr>
      <p:grpSpPr>
        <a:xfrm>
          <a:off x="0" y="0"/>
          <a:ext cx="0" cy="0"/>
          <a:chOff x="0" y="0"/>
          <a:chExt cx="0" cy="0"/>
        </a:xfrm>
      </p:grpSpPr>
      <p:sp>
        <p:nvSpPr>
          <p:cNvPr id="10" name="9 Rectángulo"/>
          <p:cNvSpPr/>
          <p:nvPr userDrawn="1"/>
        </p:nvSpPr>
        <p:spPr>
          <a:xfrm>
            <a:off x="-20644" y="-16095"/>
            <a:ext cx="12236795" cy="6874095"/>
          </a:xfrm>
          <a:prstGeom prst="rect">
            <a:avLst/>
          </a:prstGeom>
          <a:gradFill flip="none" rotWithShape="1">
            <a:gsLst>
              <a:gs pos="0">
                <a:srgbClr val="FF8529">
                  <a:shade val="30000"/>
                  <a:satMod val="115000"/>
                </a:srgbClr>
              </a:gs>
              <a:gs pos="50000">
                <a:srgbClr val="FF8529">
                  <a:shade val="67500"/>
                  <a:satMod val="115000"/>
                </a:srgbClr>
              </a:gs>
              <a:gs pos="100000">
                <a:srgbClr val="FF8529">
                  <a:shade val="100000"/>
                  <a:satMod val="115000"/>
                </a:srgbClr>
              </a:gs>
            </a:gsLst>
            <a:lin ang="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sz="1800" dirty="0"/>
          </a:p>
        </p:txBody>
      </p:sp>
      <p:sp>
        <p:nvSpPr>
          <p:cNvPr id="11" name="10 Rectángulo"/>
          <p:cNvSpPr/>
          <p:nvPr userDrawn="1"/>
        </p:nvSpPr>
        <p:spPr>
          <a:xfrm>
            <a:off x="28376" y="1776102"/>
            <a:ext cx="12212645" cy="5081898"/>
          </a:xfrm>
          <a:custGeom>
            <a:avLst/>
            <a:gdLst>
              <a:gd name="connsiteX0" fmla="*/ 0 w 9159484"/>
              <a:gd name="connsiteY0" fmla="*/ 0 h 5081898"/>
              <a:gd name="connsiteX1" fmla="*/ 9159484 w 9159484"/>
              <a:gd name="connsiteY1" fmla="*/ 0 h 5081898"/>
              <a:gd name="connsiteX2" fmla="*/ 9159484 w 9159484"/>
              <a:gd name="connsiteY2" fmla="*/ 5081898 h 5081898"/>
              <a:gd name="connsiteX3" fmla="*/ 0 w 9159484"/>
              <a:gd name="connsiteY3" fmla="*/ 5081898 h 5081898"/>
              <a:gd name="connsiteX4" fmla="*/ 0 w 9159484"/>
              <a:gd name="connsiteY4" fmla="*/ 0 h 5081898"/>
              <a:gd name="connsiteX0" fmla="*/ 6559826 w 9159484"/>
              <a:gd name="connsiteY0" fmla="*/ 3684105 h 5081898"/>
              <a:gd name="connsiteX1" fmla="*/ 9159484 w 9159484"/>
              <a:gd name="connsiteY1" fmla="*/ 0 h 5081898"/>
              <a:gd name="connsiteX2" fmla="*/ 9159484 w 9159484"/>
              <a:gd name="connsiteY2" fmla="*/ 5081898 h 5081898"/>
              <a:gd name="connsiteX3" fmla="*/ 0 w 9159484"/>
              <a:gd name="connsiteY3" fmla="*/ 5081898 h 5081898"/>
              <a:gd name="connsiteX4" fmla="*/ 6559826 w 9159484"/>
              <a:gd name="connsiteY4" fmla="*/ 3684105 h 5081898"/>
              <a:gd name="connsiteX0" fmla="*/ 6559826 w 9159484"/>
              <a:gd name="connsiteY0" fmla="*/ 3684105 h 5081898"/>
              <a:gd name="connsiteX1" fmla="*/ 9159484 w 9159484"/>
              <a:gd name="connsiteY1" fmla="*/ 0 h 5081898"/>
              <a:gd name="connsiteX2" fmla="*/ 9159484 w 9159484"/>
              <a:gd name="connsiteY2" fmla="*/ 5081898 h 5081898"/>
              <a:gd name="connsiteX3" fmla="*/ 0 w 9159484"/>
              <a:gd name="connsiteY3" fmla="*/ 5081898 h 5081898"/>
              <a:gd name="connsiteX4" fmla="*/ 6559826 w 9159484"/>
              <a:gd name="connsiteY4" fmla="*/ 3684105 h 5081898"/>
              <a:gd name="connsiteX0" fmla="*/ 6559826 w 9159484"/>
              <a:gd name="connsiteY0" fmla="*/ 3684105 h 5081898"/>
              <a:gd name="connsiteX1" fmla="*/ 9159484 w 9159484"/>
              <a:gd name="connsiteY1" fmla="*/ 0 h 5081898"/>
              <a:gd name="connsiteX2" fmla="*/ 9159484 w 9159484"/>
              <a:gd name="connsiteY2" fmla="*/ 5081898 h 5081898"/>
              <a:gd name="connsiteX3" fmla="*/ 0 w 9159484"/>
              <a:gd name="connsiteY3" fmla="*/ 5081898 h 5081898"/>
              <a:gd name="connsiteX4" fmla="*/ 6559826 w 9159484"/>
              <a:gd name="connsiteY4" fmla="*/ 3684105 h 5081898"/>
              <a:gd name="connsiteX0" fmla="*/ 6811617 w 9159484"/>
              <a:gd name="connsiteY0" fmla="*/ 3776870 h 5081898"/>
              <a:gd name="connsiteX1" fmla="*/ 9159484 w 9159484"/>
              <a:gd name="connsiteY1" fmla="*/ 0 h 5081898"/>
              <a:gd name="connsiteX2" fmla="*/ 9159484 w 9159484"/>
              <a:gd name="connsiteY2" fmla="*/ 5081898 h 5081898"/>
              <a:gd name="connsiteX3" fmla="*/ 0 w 9159484"/>
              <a:gd name="connsiteY3" fmla="*/ 5081898 h 5081898"/>
              <a:gd name="connsiteX4" fmla="*/ 6811617 w 9159484"/>
              <a:gd name="connsiteY4" fmla="*/ 3776870 h 5081898"/>
              <a:gd name="connsiteX0" fmla="*/ 6811617 w 9159484"/>
              <a:gd name="connsiteY0" fmla="*/ 3776870 h 5081898"/>
              <a:gd name="connsiteX1" fmla="*/ 9159484 w 9159484"/>
              <a:gd name="connsiteY1" fmla="*/ 0 h 5081898"/>
              <a:gd name="connsiteX2" fmla="*/ 9159484 w 9159484"/>
              <a:gd name="connsiteY2" fmla="*/ 5081898 h 5081898"/>
              <a:gd name="connsiteX3" fmla="*/ 0 w 9159484"/>
              <a:gd name="connsiteY3" fmla="*/ 5081898 h 5081898"/>
              <a:gd name="connsiteX4" fmla="*/ 6811617 w 9159484"/>
              <a:gd name="connsiteY4" fmla="*/ 3776870 h 5081898"/>
              <a:gd name="connsiteX0" fmla="*/ 6811617 w 9159484"/>
              <a:gd name="connsiteY0" fmla="*/ 3776870 h 5081898"/>
              <a:gd name="connsiteX1" fmla="*/ 9159484 w 9159484"/>
              <a:gd name="connsiteY1" fmla="*/ 0 h 5081898"/>
              <a:gd name="connsiteX2" fmla="*/ 9159484 w 9159484"/>
              <a:gd name="connsiteY2" fmla="*/ 5081898 h 5081898"/>
              <a:gd name="connsiteX3" fmla="*/ 0 w 9159484"/>
              <a:gd name="connsiteY3" fmla="*/ 5081898 h 5081898"/>
              <a:gd name="connsiteX4" fmla="*/ 6811617 w 9159484"/>
              <a:gd name="connsiteY4" fmla="*/ 3776870 h 5081898"/>
              <a:gd name="connsiteX0" fmla="*/ 6864626 w 9159484"/>
              <a:gd name="connsiteY0" fmla="*/ 3776870 h 5081898"/>
              <a:gd name="connsiteX1" fmla="*/ 9159484 w 9159484"/>
              <a:gd name="connsiteY1" fmla="*/ 0 h 5081898"/>
              <a:gd name="connsiteX2" fmla="*/ 9159484 w 9159484"/>
              <a:gd name="connsiteY2" fmla="*/ 5081898 h 5081898"/>
              <a:gd name="connsiteX3" fmla="*/ 0 w 9159484"/>
              <a:gd name="connsiteY3" fmla="*/ 5081898 h 5081898"/>
              <a:gd name="connsiteX4" fmla="*/ 6864626 w 9159484"/>
              <a:gd name="connsiteY4" fmla="*/ 3776870 h 5081898"/>
              <a:gd name="connsiteX0" fmla="*/ 6864626 w 9159484"/>
              <a:gd name="connsiteY0" fmla="*/ 3776870 h 5081898"/>
              <a:gd name="connsiteX1" fmla="*/ 9159484 w 9159484"/>
              <a:gd name="connsiteY1" fmla="*/ 0 h 5081898"/>
              <a:gd name="connsiteX2" fmla="*/ 9159484 w 9159484"/>
              <a:gd name="connsiteY2" fmla="*/ 5081898 h 5081898"/>
              <a:gd name="connsiteX3" fmla="*/ 0 w 9159484"/>
              <a:gd name="connsiteY3" fmla="*/ 5081898 h 5081898"/>
              <a:gd name="connsiteX4" fmla="*/ 6864626 w 9159484"/>
              <a:gd name="connsiteY4" fmla="*/ 3776870 h 5081898"/>
              <a:gd name="connsiteX0" fmla="*/ 6864626 w 9159484"/>
              <a:gd name="connsiteY0" fmla="*/ 3776870 h 5081898"/>
              <a:gd name="connsiteX1" fmla="*/ 9159484 w 9159484"/>
              <a:gd name="connsiteY1" fmla="*/ 0 h 5081898"/>
              <a:gd name="connsiteX2" fmla="*/ 9159484 w 9159484"/>
              <a:gd name="connsiteY2" fmla="*/ 5081898 h 5081898"/>
              <a:gd name="connsiteX3" fmla="*/ 0 w 9159484"/>
              <a:gd name="connsiteY3" fmla="*/ 5081898 h 5081898"/>
              <a:gd name="connsiteX4" fmla="*/ 6864626 w 9159484"/>
              <a:gd name="connsiteY4" fmla="*/ 3776870 h 5081898"/>
              <a:gd name="connsiteX0" fmla="*/ 6864626 w 9159484"/>
              <a:gd name="connsiteY0" fmla="*/ 3776870 h 5081898"/>
              <a:gd name="connsiteX1" fmla="*/ 9159484 w 9159484"/>
              <a:gd name="connsiteY1" fmla="*/ 0 h 5081898"/>
              <a:gd name="connsiteX2" fmla="*/ 9159484 w 9159484"/>
              <a:gd name="connsiteY2" fmla="*/ 5081898 h 5081898"/>
              <a:gd name="connsiteX3" fmla="*/ 0 w 9159484"/>
              <a:gd name="connsiteY3" fmla="*/ 5081898 h 5081898"/>
              <a:gd name="connsiteX4" fmla="*/ 6864626 w 9159484"/>
              <a:gd name="connsiteY4" fmla="*/ 3776870 h 5081898"/>
              <a:gd name="connsiteX0" fmla="*/ 6573079 w 9159484"/>
              <a:gd name="connsiteY0" fmla="*/ 3882887 h 5081898"/>
              <a:gd name="connsiteX1" fmla="*/ 9159484 w 9159484"/>
              <a:gd name="connsiteY1" fmla="*/ 0 h 5081898"/>
              <a:gd name="connsiteX2" fmla="*/ 9159484 w 9159484"/>
              <a:gd name="connsiteY2" fmla="*/ 5081898 h 5081898"/>
              <a:gd name="connsiteX3" fmla="*/ 0 w 9159484"/>
              <a:gd name="connsiteY3" fmla="*/ 5081898 h 5081898"/>
              <a:gd name="connsiteX4" fmla="*/ 6573079 w 9159484"/>
              <a:gd name="connsiteY4" fmla="*/ 3882887 h 5081898"/>
              <a:gd name="connsiteX0" fmla="*/ 6467062 w 9159484"/>
              <a:gd name="connsiteY0" fmla="*/ 3790122 h 5081898"/>
              <a:gd name="connsiteX1" fmla="*/ 9159484 w 9159484"/>
              <a:gd name="connsiteY1" fmla="*/ 0 h 5081898"/>
              <a:gd name="connsiteX2" fmla="*/ 9159484 w 9159484"/>
              <a:gd name="connsiteY2" fmla="*/ 5081898 h 5081898"/>
              <a:gd name="connsiteX3" fmla="*/ 0 w 9159484"/>
              <a:gd name="connsiteY3" fmla="*/ 5081898 h 5081898"/>
              <a:gd name="connsiteX4" fmla="*/ 6467062 w 9159484"/>
              <a:gd name="connsiteY4" fmla="*/ 3790122 h 5081898"/>
              <a:gd name="connsiteX0" fmla="*/ 6467062 w 9159484"/>
              <a:gd name="connsiteY0" fmla="*/ 3790122 h 5081898"/>
              <a:gd name="connsiteX1" fmla="*/ 9159484 w 9159484"/>
              <a:gd name="connsiteY1" fmla="*/ 0 h 5081898"/>
              <a:gd name="connsiteX2" fmla="*/ 9159484 w 9159484"/>
              <a:gd name="connsiteY2" fmla="*/ 5081898 h 5081898"/>
              <a:gd name="connsiteX3" fmla="*/ 0 w 9159484"/>
              <a:gd name="connsiteY3" fmla="*/ 5081898 h 5081898"/>
              <a:gd name="connsiteX4" fmla="*/ 6467062 w 9159484"/>
              <a:gd name="connsiteY4" fmla="*/ 3790122 h 5081898"/>
              <a:gd name="connsiteX0" fmla="*/ 6467062 w 9159484"/>
              <a:gd name="connsiteY0" fmla="*/ 3790122 h 5081898"/>
              <a:gd name="connsiteX1" fmla="*/ 9159484 w 9159484"/>
              <a:gd name="connsiteY1" fmla="*/ 0 h 5081898"/>
              <a:gd name="connsiteX2" fmla="*/ 9159484 w 9159484"/>
              <a:gd name="connsiteY2" fmla="*/ 5081898 h 5081898"/>
              <a:gd name="connsiteX3" fmla="*/ 0 w 9159484"/>
              <a:gd name="connsiteY3" fmla="*/ 5081898 h 5081898"/>
              <a:gd name="connsiteX4" fmla="*/ 6467062 w 9159484"/>
              <a:gd name="connsiteY4" fmla="*/ 3790122 h 5081898"/>
              <a:gd name="connsiteX0" fmla="*/ 6440557 w 9159484"/>
              <a:gd name="connsiteY0" fmla="*/ 3737113 h 5081898"/>
              <a:gd name="connsiteX1" fmla="*/ 9159484 w 9159484"/>
              <a:gd name="connsiteY1" fmla="*/ 0 h 5081898"/>
              <a:gd name="connsiteX2" fmla="*/ 9159484 w 9159484"/>
              <a:gd name="connsiteY2" fmla="*/ 5081898 h 5081898"/>
              <a:gd name="connsiteX3" fmla="*/ 0 w 9159484"/>
              <a:gd name="connsiteY3" fmla="*/ 5081898 h 5081898"/>
              <a:gd name="connsiteX4" fmla="*/ 6440557 w 9159484"/>
              <a:gd name="connsiteY4" fmla="*/ 3737113 h 5081898"/>
              <a:gd name="connsiteX0" fmla="*/ 6440557 w 9159484"/>
              <a:gd name="connsiteY0" fmla="*/ 3737113 h 5081898"/>
              <a:gd name="connsiteX1" fmla="*/ 9159484 w 9159484"/>
              <a:gd name="connsiteY1" fmla="*/ 0 h 5081898"/>
              <a:gd name="connsiteX2" fmla="*/ 9159484 w 9159484"/>
              <a:gd name="connsiteY2" fmla="*/ 5081898 h 5081898"/>
              <a:gd name="connsiteX3" fmla="*/ 0 w 9159484"/>
              <a:gd name="connsiteY3" fmla="*/ 5081898 h 5081898"/>
              <a:gd name="connsiteX4" fmla="*/ 6440557 w 9159484"/>
              <a:gd name="connsiteY4" fmla="*/ 3737113 h 5081898"/>
              <a:gd name="connsiteX0" fmla="*/ 6440557 w 9159484"/>
              <a:gd name="connsiteY0" fmla="*/ 3737113 h 5081898"/>
              <a:gd name="connsiteX1" fmla="*/ 9159484 w 9159484"/>
              <a:gd name="connsiteY1" fmla="*/ 0 h 5081898"/>
              <a:gd name="connsiteX2" fmla="*/ 9159484 w 9159484"/>
              <a:gd name="connsiteY2" fmla="*/ 5081898 h 5081898"/>
              <a:gd name="connsiteX3" fmla="*/ 0 w 9159484"/>
              <a:gd name="connsiteY3" fmla="*/ 5081898 h 5081898"/>
              <a:gd name="connsiteX4" fmla="*/ 6440557 w 9159484"/>
              <a:gd name="connsiteY4" fmla="*/ 3737113 h 5081898"/>
              <a:gd name="connsiteX0" fmla="*/ 6440557 w 9159484"/>
              <a:gd name="connsiteY0" fmla="*/ 3737113 h 5081898"/>
              <a:gd name="connsiteX1" fmla="*/ 9159484 w 9159484"/>
              <a:gd name="connsiteY1" fmla="*/ 0 h 5081898"/>
              <a:gd name="connsiteX2" fmla="*/ 9159484 w 9159484"/>
              <a:gd name="connsiteY2" fmla="*/ 5081898 h 5081898"/>
              <a:gd name="connsiteX3" fmla="*/ 0 w 9159484"/>
              <a:gd name="connsiteY3" fmla="*/ 5081898 h 5081898"/>
              <a:gd name="connsiteX4" fmla="*/ 6440557 w 9159484"/>
              <a:gd name="connsiteY4" fmla="*/ 3737113 h 5081898"/>
              <a:gd name="connsiteX0" fmla="*/ 6679096 w 9159484"/>
              <a:gd name="connsiteY0" fmla="*/ 4426226 h 5176950"/>
              <a:gd name="connsiteX1" fmla="*/ 9159484 w 9159484"/>
              <a:gd name="connsiteY1" fmla="*/ 0 h 5176950"/>
              <a:gd name="connsiteX2" fmla="*/ 9159484 w 9159484"/>
              <a:gd name="connsiteY2" fmla="*/ 5081898 h 5176950"/>
              <a:gd name="connsiteX3" fmla="*/ 0 w 9159484"/>
              <a:gd name="connsiteY3" fmla="*/ 5081898 h 5176950"/>
              <a:gd name="connsiteX4" fmla="*/ 6679096 w 9159484"/>
              <a:gd name="connsiteY4" fmla="*/ 4426226 h 5176950"/>
              <a:gd name="connsiteX0" fmla="*/ 6400800 w 9159484"/>
              <a:gd name="connsiteY0" fmla="*/ 3962400 h 5081898"/>
              <a:gd name="connsiteX1" fmla="*/ 9159484 w 9159484"/>
              <a:gd name="connsiteY1" fmla="*/ 0 h 5081898"/>
              <a:gd name="connsiteX2" fmla="*/ 9159484 w 9159484"/>
              <a:gd name="connsiteY2" fmla="*/ 5081898 h 5081898"/>
              <a:gd name="connsiteX3" fmla="*/ 0 w 9159484"/>
              <a:gd name="connsiteY3" fmla="*/ 5081898 h 5081898"/>
              <a:gd name="connsiteX4" fmla="*/ 6400800 w 9159484"/>
              <a:gd name="connsiteY4" fmla="*/ 3962400 h 5081898"/>
              <a:gd name="connsiteX0" fmla="*/ 6400800 w 9159484"/>
              <a:gd name="connsiteY0" fmla="*/ 3962400 h 5081898"/>
              <a:gd name="connsiteX1" fmla="*/ 9159484 w 9159484"/>
              <a:gd name="connsiteY1" fmla="*/ 0 h 5081898"/>
              <a:gd name="connsiteX2" fmla="*/ 9159484 w 9159484"/>
              <a:gd name="connsiteY2" fmla="*/ 5081898 h 5081898"/>
              <a:gd name="connsiteX3" fmla="*/ 0 w 9159484"/>
              <a:gd name="connsiteY3" fmla="*/ 5081898 h 5081898"/>
              <a:gd name="connsiteX4" fmla="*/ 6400800 w 9159484"/>
              <a:gd name="connsiteY4" fmla="*/ 3962400 h 5081898"/>
              <a:gd name="connsiteX0" fmla="*/ 6400800 w 9159484"/>
              <a:gd name="connsiteY0" fmla="*/ 3962400 h 5081898"/>
              <a:gd name="connsiteX1" fmla="*/ 9159484 w 9159484"/>
              <a:gd name="connsiteY1" fmla="*/ 0 h 5081898"/>
              <a:gd name="connsiteX2" fmla="*/ 9159484 w 9159484"/>
              <a:gd name="connsiteY2" fmla="*/ 5081898 h 5081898"/>
              <a:gd name="connsiteX3" fmla="*/ 0 w 9159484"/>
              <a:gd name="connsiteY3" fmla="*/ 5081898 h 5081898"/>
              <a:gd name="connsiteX4" fmla="*/ 6400800 w 9159484"/>
              <a:gd name="connsiteY4" fmla="*/ 3962400 h 5081898"/>
              <a:gd name="connsiteX0" fmla="*/ 6400800 w 9159484"/>
              <a:gd name="connsiteY0" fmla="*/ 3962400 h 5081898"/>
              <a:gd name="connsiteX1" fmla="*/ 9159484 w 9159484"/>
              <a:gd name="connsiteY1" fmla="*/ 0 h 5081898"/>
              <a:gd name="connsiteX2" fmla="*/ 9159484 w 9159484"/>
              <a:gd name="connsiteY2" fmla="*/ 5081898 h 5081898"/>
              <a:gd name="connsiteX3" fmla="*/ 0 w 9159484"/>
              <a:gd name="connsiteY3" fmla="*/ 5081898 h 5081898"/>
              <a:gd name="connsiteX4" fmla="*/ 6400800 w 9159484"/>
              <a:gd name="connsiteY4" fmla="*/ 3962400 h 5081898"/>
              <a:gd name="connsiteX0" fmla="*/ 6400800 w 9159484"/>
              <a:gd name="connsiteY0" fmla="*/ 3962400 h 5081898"/>
              <a:gd name="connsiteX1" fmla="*/ 9159484 w 9159484"/>
              <a:gd name="connsiteY1" fmla="*/ 0 h 5081898"/>
              <a:gd name="connsiteX2" fmla="*/ 9159484 w 9159484"/>
              <a:gd name="connsiteY2" fmla="*/ 5081898 h 5081898"/>
              <a:gd name="connsiteX3" fmla="*/ 0 w 9159484"/>
              <a:gd name="connsiteY3" fmla="*/ 5081898 h 5081898"/>
              <a:gd name="connsiteX4" fmla="*/ 6400800 w 9159484"/>
              <a:gd name="connsiteY4" fmla="*/ 3962400 h 5081898"/>
              <a:gd name="connsiteX0" fmla="*/ 6400800 w 9159484"/>
              <a:gd name="connsiteY0" fmla="*/ 3962400 h 5081898"/>
              <a:gd name="connsiteX1" fmla="*/ 9159484 w 9159484"/>
              <a:gd name="connsiteY1" fmla="*/ 0 h 5081898"/>
              <a:gd name="connsiteX2" fmla="*/ 9159484 w 9159484"/>
              <a:gd name="connsiteY2" fmla="*/ 5081898 h 5081898"/>
              <a:gd name="connsiteX3" fmla="*/ 0 w 9159484"/>
              <a:gd name="connsiteY3" fmla="*/ 5081898 h 5081898"/>
              <a:gd name="connsiteX4" fmla="*/ 6400800 w 9159484"/>
              <a:gd name="connsiteY4" fmla="*/ 3962400 h 5081898"/>
              <a:gd name="connsiteX0" fmla="*/ 6400800 w 9159484"/>
              <a:gd name="connsiteY0" fmla="*/ 3962400 h 5081898"/>
              <a:gd name="connsiteX1" fmla="*/ 9159484 w 9159484"/>
              <a:gd name="connsiteY1" fmla="*/ 0 h 5081898"/>
              <a:gd name="connsiteX2" fmla="*/ 9159484 w 9159484"/>
              <a:gd name="connsiteY2" fmla="*/ 5081898 h 5081898"/>
              <a:gd name="connsiteX3" fmla="*/ 0 w 9159484"/>
              <a:gd name="connsiteY3" fmla="*/ 5081898 h 5081898"/>
              <a:gd name="connsiteX4" fmla="*/ 6400800 w 9159484"/>
              <a:gd name="connsiteY4" fmla="*/ 3962400 h 5081898"/>
              <a:gd name="connsiteX0" fmla="*/ 6400800 w 9159484"/>
              <a:gd name="connsiteY0" fmla="*/ 3962400 h 5081898"/>
              <a:gd name="connsiteX1" fmla="*/ 9159484 w 9159484"/>
              <a:gd name="connsiteY1" fmla="*/ 0 h 5081898"/>
              <a:gd name="connsiteX2" fmla="*/ 9159484 w 9159484"/>
              <a:gd name="connsiteY2" fmla="*/ 5081898 h 5081898"/>
              <a:gd name="connsiteX3" fmla="*/ 0 w 9159484"/>
              <a:gd name="connsiteY3" fmla="*/ 5081898 h 5081898"/>
              <a:gd name="connsiteX4" fmla="*/ 6400800 w 9159484"/>
              <a:gd name="connsiteY4" fmla="*/ 3962400 h 5081898"/>
              <a:gd name="connsiteX0" fmla="*/ 6400800 w 9159484"/>
              <a:gd name="connsiteY0" fmla="*/ 3962400 h 5081898"/>
              <a:gd name="connsiteX1" fmla="*/ 9159484 w 9159484"/>
              <a:gd name="connsiteY1" fmla="*/ 0 h 5081898"/>
              <a:gd name="connsiteX2" fmla="*/ 9159484 w 9159484"/>
              <a:gd name="connsiteY2" fmla="*/ 5081898 h 5081898"/>
              <a:gd name="connsiteX3" fmla="*/ 0 w 9159484"/>
              <a:gd name="connsiteY3" fmla="*/ 5081898 h 5081898"/>
              <a:gd name="connsiteX4" fmla="*/ 6400800 w 9159484"/>
              <a:gd name="connsiteY4" fmla="*/ 3962400 h 5081898"/>
              <a:gd name="connsiteX0" fmla="*/ 6400800 w 9159484"/>
              <a:gd name="connsiteY0" fmla="*/ 3962400 h 5081898"/>
              <a:gd name="connsiteX1" fmla="*/ 9159484 w 9159484"/>
              <a:gd name="connsiteY1" fmla="*/ 0 h 5081898"/>
              <a:gd name="connsiteX2" fmla="*/ 9159484 w 9159484"/>
              <a:gd name="connsiteY2" fmla="*/ 5081898 h 5081898"/>
              <a:gd name="connsiteX3" fmla="*/ 0 w 9159484"/>
              <a:gd name="connsiteY3" fmla="*/ 5081898 h 5081898"/>
              <a:gd name="connsiteX4" fmla="*/ 6400800 w 9159484"/>
              <a:gd name="connsiteY4" fmla="*/ 3962400 h 5081898"/>
              <a:gd name="connsiteX0" fmla="*/ 6400800 w 9159484"/>
              <a:gd name="connsiteY0" fmla="*/ 3962400 h 5081898"/>
              <a:gd name="connsiteX1" fmla="*/ 9159484 w 9159484"/>
              <a:gd name="connsiteY1" fmla="*/ 0 h 5081898"/>
              <a:gd name="connsiteX2" fmla="*/ 9159484 w 9159484"/>
              <a:gd name="connsiteY2" fmla="*/ 5081898 h 5081898"/>
              <a:gd name="connsiteX3" fmla="*/ 0 w 9159484"/>
              <a:gd name="connsiteY3" fmla="*/ 5081898 h 5081898"/>
              <a:gd name="connsiteX4" fmla="*/ 6400800 w 9159484"/>
              <a:gd name="connsiteY4" fmla="*/ 3962400 h 5081898"/>
              <a:gd name="connsiteX0" fmla="*/ 6400800 w 9159484"/>
              <a:gd name="connsiteY0" fmla="*/ 3962400 h 5081898"/>
              <a:gd name="connsiteX1" fmla="*/ 9159484 w 9159484"/>
              <a:gd name="connsiteY1" fmla="*/ 0 h 5081898"/>
              <a:gd name="connsiteX2" fmla="*/ 9159484 w 9159484"/>
              <a:gd name="connsiteY2" fmla="*/ 5081898 h 5081898"/>
              <a:gd name="connsiteX3" fmla="*/ 0 w 9159484"/>
              <a:gd name="connsiteY3" fmla="*/ 5081898 h 5081898"/>
              <a:gd name="connsiteX4" fmla="*/ 6400800 w 9159484"/>
              <a:gd name="connsiteY4" fmla="*/ 3962400 h 5081898"/>
              <a:gd name="connsiteX0" fmla="*/ 7181850 w 9159484"/>
              <a:gd name="connsiteY0" fmla="*/ 3971925 h 5081898"/>
              <a:gd name="connsiteX1" fmla="*/ 9159484 w 9159484"/>
              <a:gd name="connsiteY1" fmla="*/ 0 h 5081898"/>
              <a:gd name="connsiteX2" fmla="*/ 9159484 w 9159484"/>
              <a:gd name="connsiteY2" fmla="*/ 5081898 h 5081898"/>
              <a:gd name="connsiteX3" fmla="*/ 0 w 9159484"/>
              <a:gd name="connsiteY3" fmla="*/ 5081898 h 5081898"/>
              <a:gd name="connsiteX4" fmla="*/ 7181850 w 9159484"/>
              <a:gd name="connsiteY4" fmla="*/ 3971925 h 5081898"/>
              <a:gd name="connsiteX0" fmla="*/ 7181850 w 9159484"/>
              <a:gd name="connsiteY0" fmla="*/ 3971925 h 5081898"/>
              <a:gd name="connsiteX1" fmla="*/ 9159484 w 9159484"/>
              <a:gd name="connsiteY1" fmla="*/ 0 h 5081898"/>
              <a:gd name="connsiteX2" fmla="*/ 9159484 w 9159484"/>
              <a:gd name="connsiteY2" fmla="*/ 5081898 h 5081898"/>
              <a:gd name="connsiteX3" fmla="*/ 0 w 9159484"/>
              <a:gd name="connsiteY3" fmla="*/ 5081898 h 5081898"/>
              <a:gd name="connsiteX4" fmla="*/ 7181850 w 9159484"/>
              <a:gd name="connsiteY4" fmla="*/ 3971925 h 5081898"/>
              <a:gd name="connsiteX0" fmla="*/ 7181850 w 9159484"/>
              <a:gd name="connsiteY0" fmla="*/ 3971925 h 5081898"/>
              <a:gd name="connsiteX1" fmla="*/ 9159484 w 9159484"/>
              <a:gd name="connsiteY1" fmla="*/ 0 h 5081898"/>
              <a:gd name="connsiteX2" fmla="*/ 9159484 w 9159484"/>
              <a:gd name="connsiteY2" fmla="*/ 5081898 h 5081898"/>
              <a:gd name="connsiteX3" fmla="*/ 0 w 9159484"/>
              <a:gd name="connsiteY3" fmla="*/ 5081898 h 5081898"/>
              <a:gd name="connsiteX4" fmla="*/ 7181850 w 9159484"/>
              <a:gd name="connsiteY4" fmla="*/ 3971925 h 5081898"/>
              <a:gd name="connsiteX0" fmla="*/ 7505700 w 9159484"/>
              <a:gd name="connsiteY0" fmla="*/ 4191000 h 5081898"/>
              <a:gd name="connsiteX1" fmla="*/ 9159484 w 9159484"/>
              <a:gd name="connsiteY1" fmla="*/ 0 h 5081898"/>
              <a:gd name="connsiteX2" fmla="*/ 9159484 w 9159484"/>
              <a:gd name="connsiteY2" fmla="*/ 5081898 h 5081898"/>
              <a:gd name="connsiteX3" fmla="*/ 0 w 9159484"/>
              <a:gd name="connsiteY3" fmla="*/ 5081898 h 5081898"/>
              <a:gd name="connsiteX4" fmla="*/ 7505700 w 9159484"/>
              <a:gd name="connsiteY4" fmla="*/ 4191000 h 5081898"/>
              <a:gd name="connsiteX0" fmla="*/ 7505700 w 9159484"/>
              <a:gd name="connsiteY0" fmla="*/ 4191000 h 5081898"/>
              <a:gd name="connsiteX1" fmla="*/ 9159484 w 9159484"/>
              <a:gd name="connsiteY1" fmla="*/ 0 h 5081898"/>
              <a:gd name="connsiteX2" fmla="*/ 9159484 w 9159484"/>
              <a:gd name="connsiteY2" fmla="*/ 5081898 h 5081898"/>
              <a:gd name="connsiteX3" fmla="*/ 0 w 9159484"/>
              <a:gd name="connsiteY3" fmla="*/ 5081898 h 5081898"/>
              <a:gd name="connsiteX4" fmla="*/ 7505700 w 9159484"/>
              <a:gd name="connsiteY4" fmla="*/ 4191000 h 5081898"/>
              <a:gd name="connsiteX0" fmla="*/ 7505700 w 9159484"/>
              <a:gd name="connsiteY0" fmla="*/ 4191000 h 5081898"/>
              <a:gd name="connsiteX1" fmla="*/ 9159484 w 9159484"/>
              <a:gd name="connsiteY1" fmla="*/ 0 h 5081898"/>
              <a:gd name="connsiteX2" fmla="*/ 9159484 w 9159484"/>
              <a:gd name="connsiteY2" fmla="*/ 5081898 h 5081898"/>
              <a:gd name="connsiteX3" fmla="*/ 0 w 9159484"/>
              <a:gd name="connsiteY3" fmla="*/ 5081898 h 5081898"/>
              <a:gd name="connsiteX4" fmla="*/ 7505700 w 9159484"/>
              <a:gd name="connsiteY4" fmla="*/ 4191000 h 5081898"/>
              <a:gd name="connsiteX0" fmla="*/ 7505700 w 9159484"/>
              <a:gd name="connsiteY0" fmla="*/ 4191000 h 5081898"/>
              <a:gd name="connsiteX1" fmla="*/ 9159484 w 9159484"/>
              <a:gd name="connsiteY1" fmla="*/ 0 h 5081898"/>
              <a:gd name="connsiteX2" fmla="*/ 9159484 w 9159484"/>
              <a:gd name="connsiteY2" fmla="*/ 5081898 h 5081898"/>
              <a:gd name="connsiteX3" fmla="*/ 0 w 9159484"/>
              <a:gd name="connsiteY3" fmla="*/ 5081898 h 5081898"/>
              <a:gd name="connsiteX4" fmla="*/ 7505700 w 9159484"/>
              <a:gd name="connsiteY4" fmla="*/ 4191000 h 5081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484" h="5081898">
                <a:moveTo>
                  <a:pt x="7505700" y="4191000"/>
                </a:moveTo>
                <a:cubicBezTo>
                  <a:pt x="9043559" y="3343551"/>
                  <a:pt x="8895077" y="3116884"/>
                  <a:pt x="9159484" y="0"/>
                </a:cubicBezTo>
                <a:lnTo>
                  <a:pt x="9159484" y="5081898"/>
                </a:lnTo>
                <a:lnTo>
                  <a:pt x="0" y="5081898"/>
                </a:lnTo>
                <a:cubicBezTo>
                  <a:pt x="2121177" y="5006078"/>
                  <a:pt x="5471490" y="4997345"/>
                  <a:pt x="7505700" y="4191000"/>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100000" b="100000"/>
            </a:path>
            <a:tileRect t="-100000" r="-10000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sz="1800" dirty="0"/>
          </a:p>
        </p:txBody>
      </p:sp>
      <p:sp>
        <p:nvSpPr>
          <p:cNvPr id="2" name="Title 1"/>
          <p:cNvSpPr>
            <a:spLocks noGrp="1"/>
          </p:cNvSpPr>
          <p:nvPr>
            <p:ph type="ctrTitle"/>
          </p:nvPr>
        </p:nvSpPr>
        <p:spPr>
          <a:xfrm>
            <a:off x="3887755" y="1052736"/>
            <a:ext cx="7531497" cy="2160240"/>
          </a:xfrm>
        </p:spPr>
        <p:txBody>
          <a:bodyPr bIns="9144" anchor="b"/>
          <a:lstStyle>
            <a:lvl1pPr algn="ctr">
              <a:defRPr sz="3600" b="1">
                <a:solidFill>
                  <a:schemeClr val="bg1"/>
                </a:solidFill>
                <a:latin typeface="Times New Roman" pitchFamily="18" charset="0"/>
                <a:cs typeface="Times New Roman" pitchFamily="18" charset="0"/>
              </a:defRPr>
            </a:lvl1pPr>
          </a:lstStyle>
          <a:p>
            <a:r>
              <a:rPr lang="es-ES" dirty="0"/>
              <a:t>Haga clic para modificar el estilo de título del patrón</a:t>
            </a:r>
            <a:endParaRPr lang="en-US" dirty="0"/>
          </a:p>
        </p:txBody>
      </p:sp>
      <p:sp>
        <p:nvSpPr>
          <p:cNvPr id="4" name="Date Placeholder 3"/>
          <p:cNvSpPr>
            <a:spLocks noGrp="1"/>
          </p:cNvSpPr>
          <p:nvPr>
            <p:ph type="dt" sz="half" idx="10"/>
          </p:nvPr>
        </p:nvSpPr>
        <p:spPr/>
        <p:txBody>
          <a:bodyPr/>
          <a:lstStyle/>
          <a:p>
            <a:fld id="{EA177D22-749B-4304-9A9D-C0B4B997B256}" type="datetimeFigureOut">
              <a:rPr lang="es-CO" smtClean="0"/>
              <a:t>26/07/2022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a:xfrm>
            <a:off x="11201384" y="6170822"/>
            <a:ext cx="670560" cy="502920"/>
          </a:xfrm>
          <a:prstGeom prst="ellipse">
            <a:avLst/>
          </a:prstGeom>
        </p:spPr>
        <p:txBody>
          <a:bodyPr/>
          <a:lstStyle/>
          <a:p>
            <a:fld id="{61A0AA75-F7CA-4E6F-BE0D-CE3AF7E423E0}" type="slidenum">
              <a:rPr lang="es-CO" smtClean="0"/>
              <a:t>‹Nº›</a:t>
            </a:fld>
            <a:endParaRPr lang="es-CO" dirty="0"/>
          </a:p>
        </p:txBody>
      </p:sp>
      <p:pic>
        <p:nvPicPr>
          <p:cNvPr id="13" name="12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14803" r="70120"/>
          <a:stretch/>
        </p:blipFill>
        <p:spPr>
          <a:xfrm>
            <a:off x="-20645" y="1572696"/>
            <a:ext cx="3236325" cy="4016545"/>
          </a:xfrm>
          <a:prstGeom prst="rect">
            <a:avLst/>
          </a:prstGeom>
        </p:spPr>
      </p:pic>
      <p:sp>
        <p:nvSpPr>
          <p:cNvPr id="9" name="8 Marcador de contenido"/>
          <p:cNvSpPr>
            <a:spLocks noGrp="1"/>
          </p:cNvSpPr>
          <p:nvPr>
            <p:ph sz="quarter" idx="13" hasCustomPrompt="1"/>
          </p:nvPr>
        </p:nvSpPr>
        <p:spPr>
          <a:xfrm>
            <a:off x="3887755" y="3235965"/>
            <a:ext cx="7584843" cy="1081087"/>
          </a:xfrm>
          <a:prstGeom prst="rect">
            <a:avLst/>
          </a:prstGeom>
        </p:spPr>
        <p:txBody>
          <a:bodyPr/>
          <a:lstStyle>
            <a:lvl5pPr marL="0" indent="0">
              <a:defRPr sz="2400" b="1" baseline="0">
                <a:solidFill>
                  <a:srgbClr val="0070C0"/>
                </a:solidFill>
                <a:latin typeface="Times New Roman" pitchFamily="18" charset="0"/>
                <a:cs typeface="Times New Roman" pitchFamily="18" charset="0"/>
              </a:defRPr>
            </a:lvl5pPr>
          </a:lstStyle>
          <a:p>
            <a:pPr lvl="4"/>
            <a:r>
              <a:rPr lang="es-CO" dirty="0"/>
              <a:t>Haga clic para modificar el estilo subtitulo del patrón</a:t>
            </a:r>
          </a:p>
        </p:txBody>
      </p:sp>
      <p:sp>
        <p:nvSpPr>
          <p:cNvPr id="14" name="10 Rectángulo"/>
          <p:cNvSpPr/>
          <p:nvPr userDrawn="1"/>
        </p:nvSpPr>
        <p:spPr>
          <a:xfrm rot="10800000">
            <a:off x="-20645" y="-16094"/>
            <a:ext cx="4484464" cy="1792195"/>
          </a:xfrm>
          <a:custGeom>
            <a:avLst/>
            <a:gdLst>
              <a:gd name="connsiteX0" fmla="*/ 0 w 9159484"/>
              <a:gd name="connsiteY0" fmla="*/ 0 h 5081898"/>
              <a:gd name="connsiteX1" fmla="*/ 9159484 w 9159484"/>
              <a:gd name="connsiteY1" fmla="*/ 0 h 5081898"/>
              <a:gd name="connsiteX2" fmla="*/ 9159484 w 9159484"/>
              <a:gd name="connsiteY2" fmla="*/ 5081898 h 5081898"/>
              <a:gd name="connsiteX3" fmla="*/ 0 w 9159484"/>
              <a:gd name="connsiteY3" fmla="*/ 5081898 h 5081898"/>
              <a:gd name="connsiteX4" fmla="*/ 0 w 9159484"/>
              <a:gd name="connsiteY4" fmla="*/ 0 h 5081898"/>
              <a:gd name="connsiteX0" fmla="*/ 6559826 w 9159484"/>
              <a:gd name="connsiteY0" fmla="*/ 3684105 h 5081898"/>
              <a:gd name="connsiteX1" fmla="*/ 9159484 w 9159484"/>
              <a:gd name="connsiteY1" fmla="*/ 0 h 5081898"/>
              <a:gd name="connsiteX2" fmla="*/ 9159484 w 9159484"/>
              <a:gd name="connsiteY2" fmla="*/ 5081898 h 5081898"/>
              <a:gd name="connsiteX3" fmla="*/ 0 w 9159484"/>
              <a:gd name="connsiteY3" fmla="*/ 5081898 h 5081898"/>
              <a:gd name="connsiteX4" fmla="*/ 6559826 w 9159484"/>
              <a:gd name="connsiteY4" fmla="*/ 3684105 h 5081898"/>
              <a:gd name="connsiteX0" fmla="*/ 6559826 w 9159484"/>
              <a:gd name="connsiteY0" fmla="*/ 3684105 h 5081898"/>
              <a:gd name="connsiteX1" fmla="*/ 9159484 w 9159484"/>
              <a:gd name="connsiteY1" fmla="*/ 0 h 5081898"/>
              <a:gd name="connsiteX2" fmla="*/ 9159484 w 9159484"/>
              <a:gd name="connsiteY2" fmla="*/ 5081898 h 5081898"/>
              <a:gd name="connsiteX3" fmla="*/ 0 w 9159484"/>
              <a:gd name="connsiteY3" fmla="*/ 5081898 h 5081898"/>
              <a:gd name="connsiteX4" fmla="*/ 6559826 w 9159484"/>
              <a:gd name="connsiteY4" fmla="*/ 3684105 h 5081898"/>
              <a:gd name="connsiteX0" fmla="*/ 6559826 w 9159484"/>
              <a:gd name="connsiteY0" fmla="*/ 3684105 h 5081898"/>
              <a:gd name="connsiteX1" fmla="*/ 9159484 w 9159484"/>
              <a:gd name="connsiteY1" fmla="*/ 0 h 5081898"/>
              <a:gd name="connsiteX2" fmla="*/ 9159484 w 9159484"/>
              <a:gd name="connsiteY2" fmla="*/ 5081898 h 5081898"/>
              <a:gd name="connsiteX3" fmla="*/ 0 w 9159484"/>
              <a:gd name="connsiteY3" fmla="*/ 5081898 h 5081898"/>
              <a:gd name="connsiteX4" fmla="*/ 6559826 w 9159484"/>
              <a:gd name="connsiteY4" fmla="*/ 3684105 h 5081898"/>
              <a:gd name="connsiteX0" fmla="*/ 6811617 w 9159484"/>
              <a:gd name="connsiteY0" fmla="*/ 3776870 h 5081898"/>
              <a:gd name="connsiteX1" fmla="*/ 9159484 w 9159484"/>
              <a:gd name="connsiteY1" fmla="*/ 0 h 5081898"/>
              <a:gd name="connsiteX2" fmla="*/ 9159484 w 9159484"/>
              <a:gd name="connsiteY2" fmla="*/ 5081898 h 5081898"/>
              <a:gd name="connsiteX3" fmla="*/ 0 w 9159484"/>
              <a:gd name="connsiteY3" fmla="*/ 5081898 h 5081898"/>
              <a:gd name="connsiteX4" fmla="*/ 6811617 w 9159484"/>
              <a:gd name="connsiteY4" fmla="*/ 3776870 h 5081898"/>
              <a:gd name="connsiteX0" fmla="*/ 6811617 w 9159484"/>
              <a:gd name="connsiteY0" fmla="*/ 3776870 h 5081898"/>
              <a:gd name="connsiteX1" fmla="*/ 9159484 w 9159484"/>
              <a:gd name="connsiteY1" fmla="*/ 0 h 5081898"/>
              <a:gd name="connsiteX2" fmla="*/ 9159484 w 9159484"/>
              <a:gd name="connsiteY2" fmla="*/ 5081898 h 5081898"/>
              <a:gd name="connsiteX3" fmla="*/ 0 w 9159484"/>
              <a:gd name="connsiteY3" fmla="*/ 5081898 h 5081898"/>
              <a:gd name="connsiteX4" fmla="*/ 6811617 w 9159484"/>
              <a:gd name="connsiteY4" fmla="*/ 3776870 h 5081898"/>
              <a:gd name="connsiteX0" fmla="*/ 6811617 w 9159484"/>
              <a:gd name="connsiteY0" fmla="*/ 3776870 h 5081898"/>
              <a:gd name="connsiteX1" fmla="*/ 9159484 w 9159484"/>
              <a:gd name="connsiteY1" fmla="*/ 0 h 5081898"/>
              <a:gd name="connsiteX2" fmla="*/ 9159484 w 9159484"/>
              <a:gd name="connsiteY2" fmla="*/ 5081898 h 5081898"/>
              <a:gd name="connsiteX3" fmla="*/ 0 w 9159484"/>
              <a:gd name="connsiteY3" fmla="*/ 5081898 h 5081898"/>
              <a:gd name="connsiteX4" fmla="*/ 6811617 w 9159484"/>
              <a:gd name="connsiteY4" fmla="*/ 3776870 h 5081898"/>
              <a:gd name="connsiteX0" fmla="*/ 6864626 w 9159484"/>
              <a:gd name="connsiteY0" fmla="*/ 3776870 h 5081898"/>
              <a:gd name="connsiteX1" fmla="*/ 9159484 w 9159484"/>
              <a:gd name="connsiteY1" fmla="*/ 0 h 5081898"/>
              <a:gd name="connsiteX2" fmla="*/ 9159484 w 9159484"/>
              <a:gd name="connsiteY2" fmla="*/ 5081898 h 5081898"/>
              <a:gd name="connsiteX3" fmla="*/ 0 w 9159484"/>
              <a:gd name="connsiteY3" fmla="*/ 5081898 h 5081898"/>
              <a:gd name="connsiteX4" fmla="*/ 6864626 w 9159484"/>
              <a:gd name="connsiteY4" fmla="*/ 3776870 h 5081898"/>
              <a:gd name="connsiteX0" fmla="*/ 6864626 w 9159484"/>
              <a:gd name="connsiteY0" fmla="*/ 3776870 h 5081898"/>
              <a:gd name="connsiteX1" fmla="*/ 9159484 w 9159484"/>
              <a:gd name="connsiteY1" fmla="*/ 0 h 5081898"/>
              <a:gd name="connsiteX2" fmla="*/ 9159484 w 9159484"/>
              <a:gd name="connsiteY2" fmla="*/ 5081898 h 5081898"/>
              <a:gd name="connsiteX3" fmla="*/ 0 w 9159484"/>
              <a:gd name="connsiteY3" fmla="*/ 5081898 h 5081898"/>
              <a:gd name="connsiteX4" fmla="*/ 6864626 w 9159484"/>
              <a:gd name="connsiteY4" fmla="*/ 3776870 h 5081898"/>
              <a:gd name="connsiteX0" fmla="*/ 6864626 w 9159484"/>
              <a:gd name="connsiteY0" fmla="*/ 3776870 h 5081898"/>
              <a:gd name="connsiteX1" fmla="*/ 9159484 w 9159484"/>
              <a:gd name="connsiteY1" fmla="*/ 0 h 5081898"/>
              <a:gd name="connsiteX2" fmla="*/ 9159484 w 9159484"/>
              <a:gd name="connsiteY2" fmla="*/ 5081898 h 5081898"/>
              <a:gd name="connsiteX3" fmla="*/ 0 w 9159484"/>
              <a:gd name="connsiteY3" fmla="*/ 5081898 h 5081898"/>
              <a:gd name="connsiteX4" fmla="*/ 6864626 w 9159484"/>
              <a:gd name="connsiteY4" fmla="*/ 3776870 h 5081898"/>
              <a:gd name="connsiteX0" fmla="*/ 6864626 w 9159484"/>
              <a:gd name="connsiteY0" fmla="*/ 3776870 h 5081898"/>
              <a:gd name="connsiteX1" fmla="*/ 9159484 w 9159484"/>
              <a:gd name="connsiteY1" fmla="*/ 0 h 5081898"/>
              <a:gd name="connsiteX2" fmla="*/ 9159484 w 9159484"/>
              <a:gd name="connsiteY2" fmla="*/ 5081898 h 5081898"/>
              <a:gd name="connsiteX3" fmla="*/ 0 w 9159484"/>
              <a:gd name="connsiteY3" fmla="*/ 5081898 h 5081898"/>
              <a:gd name="connsiteX4" fmla="*/ 6864626 w 9159484"/>
              <a:gd name="connsiteY4" fmla="*/ 3776870 h 5081898"/>
              <a:gd name="connsiteX0" fmla="*/ 6573079 w 9159484"/>
              <a:gd name="connsiteY0" fmla="*/ 3882887 h 5081898"/>
              <a:gd name="connsiteX1" fmla="*/ 9159484 w 9159484"/>
              <a:gd name="connsiteY1" fmla="*/ 0 h 5081898"/>
              <a:gd name="connsiteX2" fmla="*/ 9159484 w 9159484"/>
              <a:gd name="connsiteY2" fmla="*/ 5081898 h 5081898"/>
              <a:gd name="connsiteX3" fmla="*/ 0 w 9159484"/>
              <a:gd name="connsiteY3" fmla="*/ 5081898 h 5081898"/>
              <a:gd name="connsiteX4" fmla="*/ 6573079 w 9159484"/>
              <a:gd name="connsiteY4" fmla="*/ 3882887 h 5081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484" h="5081898">
                <a:moveTo>
                  <a:pt x="6573079" y="3882887"/>
                </a:moveTo>
                <a:cubicBezTo>
                  <a:pt x="8049232" y="3025913"/>
                  <a:pt x="8703749" y="2235200"/>
                  <a:pt x="9159484" y="0"/>
                </a:cubicBezTo>
                <a:lnTo>
                  <a:pt x="9159484" y="5081898"/>
                </a:lnTo>
                <a:lnTo>
                  <a:pt x="0" y="5081898"/>
                </a:lnTo>
                <a:cubicBezTo>
                  <a:pt x="3816626" y="4881011"/>
                  <a:pt x="3432313" y="5011426"/>
                  <a:pt x="6573079" y="3882887"/>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100000" t="100000"/>
            </a:path>
            <a:tileRect r="-100000" b="-10000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sz="1800" dirty="0"/>
          </a:p>
        </p:txBody>
      </p:sp>
      <p:pic>
        <p:nvPicPr>
          <p:cNvPr id="15" name="14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5251" y="6125314"/>
            <a:ext cx="3441736" cy="592342"/>
          </a:xfrm>
          <a:prstGeom prst="rect">
            <a:avLst/>
          </a:prstGeom>
        </p:spPr>
      </p:pic>
    </p:spTree>
    <p:extLst>
      <p:ext uri="{BB962C8B-B14F-4D97-AF65-F5344CB8AC3E}">
        <p14:creationId xmlns:p14="http://schemas.microsoft.com/office/powerpoint/2010/main" val="3076945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Marcador de título 1"/>
          <p:cNvSpPr>
            <a:spLocks noGrp="1"/>
          </p:cNvSpPr>
          <p:nvPr>
            <p:ph type="title"/>
          </p:nvPr>
        </p:nvSpPr>
        <p:spPr>
          <a:xfrm>
            <a:off x="4562474" y="142875"/>
            <a:ext cx="7362826" cy="1001713"/>
          </a:xfrm>
          <a:prstGeom prst="rect">
            <a:avLst/>
          </a:prstGeom>
        </p:spPr>
        <p:txBody>
          <a:bodyPr vert="horz" lIns="91440" tIns="45720" rIns="91440" bIns="45720" rtlCol="0" anchor="ctr">
            <a:noAutofit/>
          </a:body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380999" y="1720850"/>
            <a:ext cx="11544301"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pie de página 3"/>
          <p:cNvSpPr>
            <a:spLocks noGrp="1"/>
          </p:cNvSpPr>
          <p:nvPr>
            <p:ph type="ftr" sz="quarter" idx="3"/>
          </p:nvPr>
        </p:nvSpPr>
        <p:spPr>
          <a:xfrm>
            <a:off x="2336800" y="6398683"/>
            <a:ext cx="7518400" cy="365125"/>
          </a:xfrm>
          <a:prstGeom prst="rect">
            <a:avLst/>
          </a:prstGeom>
        </p:spPr>
        <p:txBody>
          <a:bodyPr vert="horz" lIns="91440" tIns="45720" rIns="91440" bIns="45720" rtlCol="0" anchor="ctr">
            <a:normAutofit/>
          </a:bodyPr>
          <a:lstStyle>
            <a:lvl1pPr algn="ctr">
              <a:defRPr sz="1200">
                <a:solidFill>
                  <a:schemeClr val="bg1"/>
                </a:solidFill>
                <a:latin typeface="Arial" panose="020B0604020202020204" pitchFamily="34" charset="0"/>
                <a:cs typeface="Arial" panose="020B0604020202020204" pitchFamily="34" charset="0"/>
              </a:defRPr>
            </a:lvl1pPr>
          </a:lstStyle>
          <a:p>
            <a:r>
              <a:rPr lang="es-CO"/>
              <a:t>Escriba aquí el nombre de la dirección o área a la que pertenece dicha presentación</a:t>
            </a:r>
            <a:endParaRPr lang="es-CO" dirty="0"/>
          </a:p>
        </p:txBody>
      </p:sp>
    </p:spTree>
    <p:extLst>
      <p:ext uri="{BB962C8B-B14F-4D97-AF65-F5344CB8AC3E}">
        <p14:creationId xmlns:p14="http://schemas.microsoft.com/office/powerpoint/2010/main" val="310854185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0" r:id="rId4"/>
    <p:sldLayoutId id="2147483663" r:id="rId5"/>
    <p:sldLayoutId id="2147483664" r:id="rId6"/>
  </p:sldLayoutIdLst>
  <p:hf sldNum="0" hdr="0" dt="0"/>
  <p:txStyles>
    <p:titleStyle>
      <a:lvl1pPr algn="r"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749995" y="2370789"/>
            <a:ext cx="8636000" cy="1065598"/>
          </a:xfrm>
        </p:spPr>
        <p:txBody>
          <a:bodyPr>
            <a:normAutofit/>
          </a:bodyPr>
          <a:lstStyle/>
          <a:p>
            <a:r>
              <a:rPr lang="es-CO" dirty="0">
                <a:latin typeface="Algerian" pitchFamily="82" charset="0"/>
              </a:rPr>
              <a:t>INFORME DE RECEPCIÓN</a:t>
            </a:r>
          </a:p>
        </p:txBody>
      </p:sp>
      <p:sp>
        <p:nvSpPr>
          <p:cNvPr id="6" name="Marcador de pie de página 5"/>
          <p:cNvSpPr>
            <a:spLocks noGrp="1"/>
          </p:cNvSpPr>
          <p:nvPr>
            <p:ph type="ftr" sz="quarter" idx="10"/>
          </p:nvPr>
        </p:nvSpPr>
        <p:spPr>
          <a:xfrm>
            <a:off x="1718733" y="6398683"/>
            <a:ext cx="8754534" cy="365125"/>
          </a:xfrm>
        </p:spPr>
        <p:txBody>
          <a:bodyPr>
            <a:noAutofit/>
          </a:bodyPr>
          <a:lstStyle/>
          <a:p>
            <a:r>
              <a:rPr lang="es-CO" sz="2400" dirty="0"/>
              <a:t>DIRECCIÓN ADMINISTRATIVA Y FINANCIERA</a:t>
            </a:r>
          </a:p>
        </p:txBody>
      </p:sp>
      <p:sp>
        <p:nvSpPr>
          <p:cNvPr id="3" name="Subtítulo 2">
            <a:extLst>
              <a:ext uri="{FF2B5EF4-FFF2-40B4-BE49-F238E27FC236}">
                <a16:creationId xmlns="" xmlns:a16="http://schemas.microsoft.com/office/drawing/2014/main" id="{37C3A22F-713E-4231-9DEA-F97EBD31D695}"/>
              </a:ext>
            </a:extLst>
          </p:cNvPr>
          <p:cNvSpPr>
            <a:spLocks noGrp="1"/>
          </p:cNvSpPr>
          <p:nvPr>
            <p:ph type="subTitle" idx="1"/>
          </p:nvPr>
        </p:nvSpPr>
        <p:spPr>
          <a:xfrm>
            <a:off x="1664024" y="3630438"/>
            <a:ext cx="8816405" cy="566424"/>
          </a:xfrm>
        </p:spPr>
        <p:txBody>
          <a:bodyPr>
            <a:noAutofit/>
          </a:bodyPr>
          <a:lstStyle/>
          <a:p>
            <a:r>
              <a:rPr lang="es-CO" sz="4000" dirty="0" smtClean="0">
                <a:solidFill>
                  <a:schemeClr val="bg1"/>
                </a:solidFill>
                <a:latin typeface="Albertus MT Lt" pitchFamily="34" charset="0"/>
              </a:rPr>
              <a:t>01/01/2022 </a:t>
            </a:r>
            <a:r>
              <a:rPr lang="es-CO" sz="4000" dirty="0" smtClean="0">
                <a:solidFill>
                  <a:schemeClr val="bg1"/>
                </a:solidFill>
                <a:latin typeface="Albertus MT Lt" pitchFamily="34" charset="0"/>
              </a:rPr>
              <a:t>A 30/06/2022</a:t>
            </a:r>
            <a:endParaRPr lang="es-CO" sz="4000" dirty="0">
              <a:solidFill>
                <a:schemeClr val="bg1"/>
              </a:solidFill>
              <a:latin typeface="Albertus MT Lt" pitchFamily="34" charset="0"/>
            </a:endParaRPr>
          </a:p>
        </p:txBody>
      </p:sp>
    </p:spTree>
    <p:extLst>
      <p:ext uri="{BB962C8B-B14F-4D97-AF65-F5344CB8AC3E}">
        <p14:creationId xmlns:p14="http://schemas.microsoft.com/office/powerpoint/2010/main" val="2758052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707526" y="1533837"/>
            <a:ext cx="4559634" cy="4600138"/>
          </a:xfrm>
          <a:prstGeom prst="rect">
            <a:avLst/>
          </a:prstGeom>
        </p:spPr>
      </p:pic>
      <p:sp>
        <p:nvSpPr>
          <p:cNvPr id="9" name="Rectángulo 8"/>
          <p:cNvSpPr/>
          <p:nvPr/>
        </p:nvSpPr>
        <p:spPr>
          <a:xfrm>
            <a:off x="3707526" y="6371519"/>
            <a:ext cx="4776186" cy="477054"/>
          </a:xfrm>
          <a:prstGeom prst="rect">
            <a:avLst/>
          </a:prstGeom>
        </p:spPr>
        <p:txBody>
          <a:bodyPr wrap="square" anchor="ctr">
            <a:spAutoFit/>
          </a:bodyPr>
          <a:lstStyle/>
          <a:p>
            <a:pPr algn="ctr"/>
            <a:r>
              <a:rPr lang="es-CO" sz="2500" b="1" dirty="0">
                <a:solidFill>
                  <a:schemeClr val="accent2">
                    <a:lumMod val="20000"/>
                    <a:lumOff val="80000"/>
                  </a:schemeClr>
                </a:solidFill>
                <a:effectLst>
                  <a:outerShdw blurRad="38100" dist="38100" dir="2700000" algn="tl">
                    <a:schemeClr val="tx1"/>
                  </a:outerShdw>
                </a:effectLst>
                <a:latin typeface="Arial" panose="020B0604020202020204" pitchFamily="34" charset="0"/>
                <a:cs typeface="Arial" panose="020B0604020202020204" pitchFamily="34" charset="0"/>
              </a:rPr>
              <a:t>PRESIDENCIA EJECUTIVA</a:t>
            </a:r>
          </a:p>
        </p:txBody>
      </p:sp>
      <p:sp>
        <p:nvSpPr>
          <p:cNvPr id="11" name="1 Título"/>
          <p:cNvSpPr txBox="1">
            <a:spLocks/>
          </p:cNvSpPr>
          <p:nvPr/>
        </p:nvSpPr>
        <p:spPr>
          <a:xfrm>
            <a:off x="6095619" y="201115"/>
            <a:ext cx="5904656" cy="79208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cap="all" baseline="0">
                <a:solidFill>
                  <a:sysClr val="windowText" lastClr="000000"/>
                </a:solidFill>
                <a:latin typeface="Times New Roman" pitchFamily="18" charset="0"/>
                <a:ea typeface="+mj-ea"/>
                <a:cs typeface="Times New Roman" pitchFamily="18" charset="0"/>
              </a:defRPr>
            </a:lvl1pPr>
          </a:lstStyle>
          <a:p>
            <a:r>
              <a:rPr lang="es-CO" sz="4000" dirty="0" smtClean="0">
                <a:solidFill>
                  <a:srgbClr val="BDEEFF"/>
                </a:solidFill>
                <a:effectLst>
                  <a:outerShdw blurRad="50800" dist="50800" dir="5400000" algn="ctr" rotWithShape="0">
                    <a:schemeClr val="tx1"/>
                  </a:outerShdw>
                </a:effectLst>
                <a:latin typeface="AR CENA" panose="02000000000000000000" pitchFamily="2" charset="0"/>
              </a:rPr>
              <a:t>QUEJAS</a:t>
            </a:r>
            <a:endParaRPr lang="es-CO" sz="4000" dirty="0">
              <a:solidFill>
                <a:srgbClr val="BDEEFF"/>
              </a:solidFill>
              <a:effectLst>
                <a:outerShdw blurRad="50800" dist="50800" dir="5400000" algn="ctr" rotWithShape="0">
                  <a:schemeClr val="tx1"/>
                </a:outerShdw>
              </a:effectLst>
            </a:endParaRPr>
          </a:p>
        </p:txBody>
      </p:sp>
      <p:graphicFrame>
        <p:nvGraphicFramePr>
          <p:cNvPr id="10" name="3 Tabla"/>
          <p:cNvGraphicFramePr>
            <a:graphicFrameLocks noGrp="1"/>
          </p:cNvGraphicFramePr>
          <p:nvPr>
            <p:extLst>
              <p:ext uri="{D42A27DB-BD31-4B8C-83A1-F6EECF244321}">
                <p14:modId xmlns:p14="http://schemas.microsoft.com/office/powerpoint/2010/main" val="1720979740"/>
              </p:ext>
            </p:extLst>
          </p:nvPr>
        </p:nvGraphicFramePr>
        <p:xfrm>
          <a:off x="151760" y="1379764"/>
          <a:ext cx="11887717" cy="4774692"/>
        </p:xfrm>
        <a:graphic>
          <a:graphicData uri="http://schemas.openxmlformats.org/drawingml/2006/table">
            <a:tbl>
              <a:tblPr firstRow="1" firstCol="1" bandRow="1">
                <a:tableStyleId>{5FD0F851-EC5A-4D38-B0AD-8093EC10F338}</a:tableStyleId>
              </a:tblPr>
              <a:tblGrid>
                <a:gridCol w="4714154">
                  <a:extLst>
                    <a:ext uri="{9D8B030D-6E8A-4147-A177-3AD203B41FA5}">
                      <a16:colId xmlns:a16="http://schemas.microsoft.com/office/drawing/2014/main" xmlns="" val="20002"/>
                    </a:ext>
                  </a:extLst>
                </a:gridCol>
                <a:gridCol w="7173563">
                  <a:extLst>
                    <a:ext uri="{9D8B030D-6E8A-4147-A177-3AD203B41FA5}">
                      <a16:colId xmlns:a16="http://schemas.microsoft.com/office/drawing/2014/main" xmlns="" val="20004"/>
                    </a:ext>
                  </a:extLst>
                </a:gridCol>
              </a:tblGrid>
              <a:tr h="262618">
                <a:tc>
                  <a:txBody>
                    <a:bodyPr/>
                    <a:lstStyle/>
                    <a:p>
                      <a:pPr algn="ctr">
                        <a:lnSpc>
                          <a:spcPct val="115000"/>
                        </a:lnSpc>
                        <a:spcAft>
                          <a:spcPts val="0"/>
                        </a:spcAft>
                      </a:pPr>
                      <a:r>
                        <a:rPr lang="es-CO" sz="2200" b="0" dirty="0" smtClean="0">
                          <a:effectLst/>
                          <a:latin typeface="AR CENA" panose="02000000000000000000" pitchFamily="2" charset="0"/>
                          <a:cs typeface="Arial" pitchFamily="34" charset="0"/>
                        </a:rPr>
                        <a:t>DESCRIPCIÓN</a:t>
                      </a:r>
                      <a:endParaRPr lang="es-CO" sz="2200" b="0" dirty="0">
                        <a:effectLst/>
                        <a:latin typeface="AR CENA" panose="02000000000000000000" pitchFamily="2" charset="0"/>
                        <a:ea typeface="Times New Roman"/>
                        <a:cs typeface="Arial" pitchFamily="34" charset="0"/>
                      </a:endParaRPr>
                    </a:p>
                  </a:txBody>
                  <a:tcPr marL="60811" marR="60811" marT="0" marB="0"/>
                </a:tc>
                <a:tc>
                  <a:txBody>
                    <a:bodyPr/>
                    <a:lstStyle/>
                    <a:p>
                      <a:pPr marR="31115" algn="ctr">
                        <a:lnSpc>
                          <a:spcPct val="115000"/>
                        </a:lnSpc>
                        <a:spcAft>
                          <a:spcPts val="0"/>
                        </a:spcAft>
                      </a:pPr>
                      <a:r>
                        <a:rPr lang="es-CO" sz="2200" b="0" dirty="0" smtClean="0">
                          <a:effectLst/>
                          <a:latin typeface="AR CENA" panose="02000000000000000000" pitchFamily="2" charset="0"/>
                          <a:ea typeface="+mn-ea"/>
                          <a:cs typeface="Arial" pitchFamily="34" charset="0"/>
                        </a:rPr>
                        <a:t>ATENCIÓN</a:t>
                      </a:r>
                      <a:endParaRPr lang="es-CO" sz="2200" b="0" dirty="0">
                        <a:effectLst/>
                        <a:latin typeface="AR CENA" panose="02000000000000000000" pitchFamily="2" charset="0"/>
                        <a:ea typeface="Times New Roman"/>
                        <a:cs typeface="Arial" pitchFamily="34" charset="0"/>
                      </a:endParaRPr>
                    </a:p>
                  </a:txBody>
                  <a:tcPr marL="60811" marR="60811" marT="0" marB="0"/>
                </a:tc>
                <a:extLst>
                  <a:ext uri="{0D108BD9-81ED-4DB2-BD59-A6C34878D82A}">
                    <a16:rowId xmlns:a16="http://schemas.microsoft.com/office/drawing/2014/main" xmlns="" val="10000"/>
                  </a:ext>
                </a:extLst>
              </a:tr>
              <a:tr h="1713140">
                <a:tc>
                  <a:txBody>
                    <a:bodyPr/>
                    <a:lstStyle/>
                    <a:p>
                      <a:pPr algn="ctr"/>
                      <a:r>
                        <a:rPr lang="es-CO" sz="1800" b="1" kern="1200" dirty="0" smtClean="0">
                          <a:solidFill>
                            <a:schemeClr val="tx1"/>
                          </a:solidFill>
                          <a:effectLst/>
                          <a:latin typeface="AR CENA"/>
                          <a:ea typeface="+mn-ea"/>
                          <a:cs typeface="Arial" pitchFamily="34" charset="0"/>
                        </a:rPr>
                        <a:t>ANGÉLICA ORTIZ ESPAÑA</a:t>
                      </a:r>
                    </a:p>
                    <a:p>
                      <a:pPr algn="ctr">
                        <a:lnSpc>
                          <a:spcPct val="100000"/>
                        </a:lnSpc>
                        <a:spcAft>
                          <a:spcPts val="0"/>
                        </a:spcAft>
                      </a:pPr>
                      <a:r>
                        <a:rPr lang="es-CO" sz="1800" b="0" baseline="0" dirty="0" smtClean="0">
                          <a:effectLst/>
                          <a:latin typeface="AR CENA"/>
                          <a:ea typeface="Times New Roman"/>
                          <a:cs typeface="Arial" pitchFamily="34" charset="0"/>
                        </a:rPr>
                        <a:t>(2022/06/1)</a:t>
                      </a:r>
                    </a:p>
                    <a:p>
                      <a:r>
                        <a:rPr lang="es-CO" sz="1800" b="0" kern="1200" dirty="0" smtClean="0">
                          <a:solidFill>
                            <a:schemeClr val="tx1"/>
                          </a:solidFill>
                          <a:effectLst/>
                          <a:latin typeface="AR CENA"/>
                          <a:ea typeface="+mn-ea"/>
                          <a:cs typeface="Arial" pitchFamily="34" charset="0"/>
                        </a:rPr>
                        <a:t>Problemas en la página web al realizar trámite en línea (certificado)</a:t>
                      </a:r>
                      <a:endParaRPr lang="es-CO" sz="1800" b="0" kern="1200" dirty="0">
                        <a:solidFill>
                          <a:schemeClr val="tx1"/>
                        </a:solidFill>
                        <a:effectLst/>
                        <a:latin typeface="AR CENA"/>
                        <a:ea typeface="+mn-ea"/>
                        <a:cs typeface="Arial" pitchFamily="34" charset="0"/>
                      </a:endParaRPr>
                    </a:p>
                  </a:txBody>
                  <a:tcPr marL="60811" marR="60811"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800" kern="1200" dirty="0" smtClean="0">
                          <a:solidFill>
                            <a:schemeClr val="tx1"/>
                          </a:solidFill>
                          <a:effectLst/>
                          <a:latin typeface="AR CENA"/>
                          <a:ea typeface="+mn-ea"/>
                          <a:cs typeface="Arial" pitchFamily="34" charset="0"/>
                        </a:rPr>
                        <a:t>Se da a conocer a la usuaria que la información de cámara de comercio a nivel nacional se encuentra habilitada en la en la plataforma RUES y se solicita enviar (Nombre del establecimiento, número de NIT o matrícula mercantil, correo   de   confirmación   de   la   pasarela   de   pagos   de Tú Compra, con el fin de confirmar el trámite en línea.</a:t>
                      </a:r>
                    </a:p>
                    <a:p>
                      <a:pPr algn="just">
                        <a:lnSpc>
                          <a:spcPct val="100000"/>
                        </a:lnSpc>
                        <a:spcAft>
                          <a:spcPts val="0"/>
                        </a:spcAft>
                      </a:pPr>
                      <a:endParaRPr lang="es-ES" sz="1800" b="0" dirty="0" smtClean="0">
                        <a:effectLst/>
                        <a:latin typeface="AR CENA"/>
                        <a:ea typeface="Times New Roman"/>
                        <a:cs typeface="Arial" pitchFamily="34" charset="0"/>
                      </a:endParaRPr>
                    </a:p>
                  </a:txBody>
                  <a:tcPr marL="60811" marR="60811" marT="0" marB="0" anchor="ctr"/>
                </a:tc>
                <a:extLst>
                  <a:ext uri="{0D108BD9-81ED-4DB2-BD59-A6C34878D82A}">
                    <a16:rowId xmlns:a16="http://schemas.microsoft.com/office/drawing/2014/main" xmlns="" val="10002"/>
                  </a:ext>
                </a:extLst>
              </a:tr>
              <a:tr h="1925796">
                <a:tc>
                  <a:txBody>
                    <a:bodyPr/>
                    <a:lstStyle/>
                    <a:p>
                      <a:pPr algn="ctr">
                        <a:lnSpc>
                          <a:spcPct val="100000"/>
                        </a:lnSpc>
                        <a:spcAft>
                          <a:spcPts val="0"/>
                        </a:spcAft>
                      </a:pPr>
                      <a:r>
                        <a:rPr lang="es-CO" sz="1800" b="1" dirty="0" smtClean="0">
                          <a:effectLst/>
                          <a:latin typeface="AR CENA" panose="02000000000000000000" pitchFamily="2" charset="0"/>
                          <a:ea typeface="Times New Roman"/>
                          <a:cs typeface="Arial" pitchFamily="34" charset="0"/>
                        </a:rPr>
                        <a:t>JOSE WILLIAM RECALDE MONTAÑO</a:t>
                      </a:r>
                    </a:p>
                    <a:p>
                      <a:pPr algn="ctr">
                        <a:lnSpc>
                          <a:spcPct val="100000"/>
                        </a:lnSpc>
                        <a:spcAft>
                          <a:spcPts val="0"/>
                        </a:spcAft>
                      </a:pPr>
                      <a:r>
                        <a:rPr lang="es-CO" sz="1800" b="0" baseline="0" dirty="0" smtClean="0">
                          <a:effectLst/>
                          <a:latin typeface="AR CENA" panose="02000000000000000000" pitchFamily="2" charset="0"/>
                          <a:ea typeface="Times New Roman"/>
                          <a:cs typeface="Arial" pitchFamily="34" charset="0"/>
                        </a:rPr>
                        <a:t>(2022/06/13)</a:t>
                      </a:r>
                    </a:p>
                    <a:p>
                      <a:pPr algn="ctr">
                        <a:lnSpc>
                          <a:spcPct val="100000"/>
                        </a:lnSpc>
                        <a:spcAft>
                          <a:spcPts val="0"/>
                        </a:spcAft>
                      </a:pPr>
                      <a:r>
                        <a:rPr lang="es-CO" sz="1800" b="0" baseline="0" dirty="0" smtClean="0">
                          <a:effectLst/>
                          <a:latin typeface="AR CENA" panose="02000000000000000000" pitchFamily="2" charset="0"/>
                          <a:ea typeface="Times New Roman"/>
                          <a:cs typeface="Arial" pitchFamily="34" charset="0"/>
                        </a:rPr>
                        <a:t>Inconformidad por designar asesores jurídicos de una sede diferente a la que reside la empresa, tener que usar formato modelo de la Cámara para el certificado que ya había presentado, por ultimo manifiesta que la entidad no le recibe la información solicitada por el abogado</a:t>
                      </a:r>
                    </a:p>
                  </a:txBody>
                  <a:tcPr marL="60811" marR="60811" marT="0" marB="0" anchor="ctr"/>
                </a:tc>
                <a:tc>
                  <a:txBody>
                    <a:bodyPr/>
                    <a:lstStyle/>
                    <a:p>
                      <a:r>
                        <a:rPr lang="es-CO" sz="1800" kern="1200" dirty="0" smtClean="0">
                          <a:solidFill>
                            <a:schemeClr val="tx1"/>
                          </a:solidFill>
                          <a:effectLst/>
                          <a:latin typeface="AR CENA"/>
                          <a:ea typeface="+mn-ea"/>
                          <a:cs typeface="+mn-cs"/>
                        </a:rPr>
                        <a:t>Se le manifiesta al Revisor Fiscal que la entidad cuenta con diferentes sedes y que teniendo en cuenta las cargas laborales y no el municipio de procedencia del documento se hace la asignación del mismo.</a:t>
                      </a:r>
                      <a:endParaRPr lang="es-CO" sz="1800" kern="1200" dirty="0">
                        <a:solidFill>
                          <a:schemeClr val="tx1"/>
                        </a:solidFill>
                        <a:effectLst/>
                        <a:latin typeface="AR CENA"/>
                        <a:ea typeface="+mn-ea"/>
                        <a:cs typeface="+mn-cs"/>
                      </a:endParaRPr>
                    </a:p>
                  </a:txBody>
                  <a:tcPr marL="60811" marR="60811" marT="0" marB="0" anchor="ctr"/>
                </a:tc>
              </a:tr>
            </a:tbl>
          </a:graphicData>
        </a:graphic>
      </p:graphicFrame>
    </p:spTree>
    <p:extLst>
      <p:ext uri="{BB962C8B-B14F-4D97-AF65-F5344CB8AC3E}">
        <p14:creationId xmlns:p14="http://schemas.microsoft.com/office/powerpoint/2010/main" val="4113526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707526" y="1533837"/>
            <a:ext cx="4559634" cy="4600138"/>
          </a:xfrm>
          <a:prstGeom prst="rect">
            <a:avLst/>
          </a:prstGeom>
        </p:spPr>
      </p:pic>
      <p:sp>
        <p:nvSpPr>
          <p:cNvPr id="9" name="Rectángulo 8"/>
          <p:cNvSpPr/>
          <p:nvPr/>
        </p:nvSpPr>
        <p:spPr>
          <a:xfrm>
            <a:off x="3707526" y="6371519"/>
            <a:ext cx="4776186" cy="477054"/>
          </a:xfrm>
          <a:prstGeom prst="rect">
            <a:avLst/>
          </a:prstGeom>
        </p:spPr>
        <p:txBody>
          <a:bodyPr wrap="square" anchor="ctr">
            <a:spAutoFit/>
          </a:bodyPr>
          <a:lstStyle/>
          <a:p>
            <a:pPr algn="ctr"/>
            <a:r>
              <a:rPr lang="es-CO" sz="2500" b="1" dirty="0">
                <a:solidFill>
                  <a:schemeClr val="accent2">
                    <a:lumMod val="20000"/>
                    <a:lumOff val="80000"/>
                  </a:schemeClr>
                </a:solidFill>
                <a:effectLst>
                  <a:outerShdw blurRad="38100" dist="38100" dir="2700000" algn="tl">
                    <a:schemeClr val="tx1"/>
                  </a:outerShdw>
                </a:effectLst>
                <a:latin typeface="Arial" panose="020B0604020202020204" pitchFamily="34" charset="0"/>
                <a:cs typeface="Arial" panose="020B0604020202020204" pitchFamily="34" charset="0"/>
              </a:rPr>
              <a:t>PRESIDENCIA EJECUTIVA</a:t>
            </a:r>
          </a:p>
        </p:txBody>
      </p:sp>
      <p:sp>
        <p:nvSpPr>
          <p:cNvPr id="11" name="1 Título"/>
          <p:cNvSpPr txBox="1">
            <a:spLocks/>
          </p:cNvSpPr>
          <p:nvPr/>
        </p:nvSpPr>
        <p:spPr>
          <a:xfrm>
            <a:off x="6095619" y="201115"/>
            <a:ext cx="5904656" cy="792088"/>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cap="all" baseline="0">
                <a:solidFill>
                  <a:sysClr val="windowText" lastClr="000000"/>
                </a:solidFill>
                <a:latin typeface="Times New Roman" pitchFamily="18" charset="0"/>
                <a:ea typeface="+mj-ea"/>
                <a:cs typeface="Times New Roman" pitchFamily="18" charset="0"/>
              </a:defRPr>
            </a:lvl1pPr>
          </a:lstStyle>
          <a:p>
            <a:r>
              <a:rPr lang="es-CO" sz="4000" dirty="0" smtClean="0">
                <a:solidFill>
                  <a:srgbClr val="BDEEFF"/>
                </a:solidFill>
                <a:effectLst>
                  <a:outerShdw blurRad="50800" dist="50800" dir="5400000" algn="ctr" rotWithShape="0">
                    <a:schemeClr val="tx1"/>
                  </a:outerShdw>
                </a:effectLst>
                <a:latin typeface="AR CENA" panose="02000000000000000000" pitchFamily="2" charset="0"/>
              </a:rPr>
              <a:t>QUEJAS</a:t>
            </a:r>
            <a:endParaRPr lang="es-CO" sz="4000" dirty="0">
              <a:solidFill>
                <a:srgbClr val="BDEEFF"/>
              </a:solidFill>
              <a:effectLst>
                <a:outerShdw blurRad="50800" dist="50800" dir="5400000" algn="ctr" rotWithShape="0">
                  <a:schemeClr val="tx1"/>
                </a:outerShdw>
              </a:effectLst>
            </a:endParaRPr>
          </a:p>
        </p:txBody>
      </p:sp>
      <p:graphicFrame>
        <p:nvGraphicFramePr>
          <p:cNvPr id="10" name="3 Tabla"/>
          <p:cNvGraphicFramePr>
            <a:graphicFrameLocks noGrp="1"/>
          </p:cNvGraphicFramePr>
          <p:nvPr>
            <p:extLst>
              <p:ext uri="{D42A27DB-BD31-4B8C-83A1-F6EECF244321}">
                <p14:modId xmlns:p14="http://schemas.microsoft.com/office/powerpoint/2010/main" val="2385837743"/>
              </p:ext>
            </p:extLst>
          </p:nvPr>
        </p:nvGraphicFramePr>
        <p:xfrm>
          <a:off x="133948" y="1249135"/>
          <a:ext cx="11887717" cy="5093540"/>
        </p:xfrm>
        <a:graphic>
          <a:graphicData uri="http://schemas.openxmlformats.org/drawingml/2006/table">
            <a:tbl>
              <a:tblPr firstRow="1" firstCol="1" bandRow="1">
                <a:tableStyleId>{5FD0F851-EC5A-4D38-B0AD-8093EC10F338}</a:tableStyleId>
              </a:tblPr>
              <a:tblGrid>
                <a:gridCol w="4219352">
                  <a:extLst>
                    <a:ext uri="{9D8B030D-6E8A-4147-A177-3AD203B41FA5}">
                      <a16:colId xmlns:a16="http://schemas.microsoft.com/office/drawing/2014/main" xmlns="" val="20002"/>
                    </a:ext>
                  </a:extLst>
                </a:gridCol>
                <a:gridCol w="7668365">
                  <a:extLst>
                    <a:ext uri="{9D8B030D-6E8A-4147-A177-3AD203B41FA5}">
                      <a16:colId xmlns:a16="http://schemas.microsoft.com/office/drawing/2014/main" xmlns="" val="20004"/>
                    </a:ext>
                  </a:extLst>
                </a:gridCol>
              </a:tblGrid>
              <a:tr h="262618">
                <a:tc>
                  <a:txBody>
                    <a:bodyPr/>
                    <a:lstStyle/>
                    <a:p>
                      <a:pPr algn="ctr">
                        <a:lnSpc>
                          <a:spcPct val="115000"/>
                        </a:lnSpc>
                        <a:spcAft>
                          <a:spcPts val="0"/>
                        </a:spcAft>
                      </a:pPr>
                      <a:r>
                        <a:rPr lang="es-CO" sz="2200" b="0" dirty="0" smtClean="0">
                          <a:effectLst/>
                          <a:latin typeface="AR CENA" panose="02000000000000000000" pitchFamily="2" charset="0"/>
                          <a:cs typeface="Arial" pitchFamily="34" charset="0"/>
                        </a:rPr>
                        <a:t>DESCRIPCIÓN</a:t>
                      </a:r>
                      <a:endParaRPr lang="es-CO" sz="2200" b="0" dirty="0">
                        <a:effectLst/>
                        <a:latin typeface="AR CENA" panose="02000000000000000000" pitchFamily="2" charset="0"/>
                        <a:ea typeface="Times New Roman"/>
                        <a:cs typeface="Arial" pitchFamily="34" charset="0"/>
                      </a:endParaRPr>
                    </a:p>
                  </a:txBody>
                  <a:tcPr marL="60811" marR="60811" marT="0" marB="0"/>
                </a:tc>
                <a:tc>
                  <a:txBody>
                    <a:bodyPr/>
                    <a:lstStyle/>
                    <a:p>
                      <a:pPr marR="31115" algn="ctr">
                        <a:lnSpc>
                          <a:spcPct val="115000"/>
                        </a:lnSpc>
                        <a:spcAft>
                          <a:spcPts val="0"/>
                        </a:spcAft>
                      </a:pPr>
                      <a:r>
                        <a:rPr lang="es-CO" sz="2200" b="0" dirty="0" smtClean="0">
                          <a:effectLst/>
                          <a:latin typeface="AR CENA" panose="02000000000000000000" pitchFamily="2" charset="0"/>
                          <a:ea typeface="+mn-ea"/>
                          <a:cs typeface="Arial" pitchFamily="34" charset="0"/>
                        </a:rPr>
                        <a:t>ATENCIÓN</a:t>
                      </a:r>
                      <a:endParaRPr lang="es-CO" sz="2200" b="0" dirty="0">
                        <a:effectLst/>
                        <a:latin typeface="AR CENA" panose="02000000000000000000" pitchFamily="2" charset="0"/>
                        <a:ea typeface="Times New Roman"/>
                        <a:cs typeface="Arial" pitchFamily="34" charset="0"/>
                      </a:endParaRPr>
                    </a:p>
                  </a:txBody>
                  <a:tcPr marL="60811" marR="60811" marT="0" marB="0"/>
                </a:tc>
                <a:extLst>
                  <a:ext uri="{0D108BD9-81ED-4DB2-BD59-A6C34878D82A}">
                    <a16:rowId xmlns:a16="http://schemas.microsoft.com/office/drawing/2014/main" xmlns="" val="10000"/>
                  </a:ext>
                </a:extLst>
              </a:tr>
              <a:tr h="2782172">
                <a:tc>
                  <a:txBody>
                    <a:bodyPr/>
                    <a:lstStyle/>
                    <a:p>
                      <a:pPr algn="ctr">
                        <a:lnSpc>
                          <a:spcPct val="100000"/>
                        </a:lnSpc>
                        <a:spcAft>
                          <a:spcPts val="0"/>
                        </a:spcAft>
                      </a:pPr>
                      <a:r>
                        <a:rPr lang="es-CO" sz="2000" b="1" dirty="0" smtClean="0">
                          <a:effectLst/>
                          <a:latin typeface="AR CENA"/>
                          <a:ea typeface="Times New Roman"/>
                          <a:cs typeface="Arial" pitchFamily="34" charset="0"/>
                        </a:rPr>
                        <a:t>CLAUDIA MILENA MUYUY JOJOA</a:t>
                      </a:r>
                      <a:r>
                        <a:rPr lang="es-CO" sz="2000" b="0" dirty="0" smtClean="0">
                          <a:effectLst/>
                          <a:latin typeface="AR CENA"/>
                          <a:ea typeface="Times New Roman"/>
                          <a:cs typeface="Arial" pitchFamily="34" charset="0"/>
                        </a:rPr>
                        <a:t> </a:t>
                      </a:r>
                      <a:r>
                        <a:rPr lang="es-CO" sz="1800" b="0" baseline="0" dirty="0" smtClean="0">
                          <a:effectLst/>
                          <a:latin typeface="AR CENA"/>
                          <a:ea typeface="Times New Roman"/>
                          <a:cs typeface="Arial" pitchFamily="34" charset="0"/>
                        </a:rPr>
                        <a:t>(2021/06/16)</a:t>
                      </a:r>
                    </a:p>
                    <a:p>
                      <a:pPr algn="ctr">
                        <a:lnSpc>
                          <a:spcPct val="100000"/>
                        </a:lnSpc>
                        <a:spcAft>
                          <a:spcPts val="0"/>
                        </a:spcAft>
                      </a:pPr>
                      <a:endParaRPr lang="es-CO" sz="1800" b="0" baseline="0" dirty="0" smtClean="0">
                        <a:effectLst/>
                        <a:latin typeface="AR CENA"/>
                        <a:ea typeface="Times New Roman"/>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O" sz="1800" b="0" kern="1200" dirty="0" smtClean="0">
                          <a:solidFill>
                            <a:schemeClr val="tx1"/>
                          </a:solidFill>
                          <a:effectLst/>
                          <a:latin typeface="AR CENA"/>
                          <a:ea typeface="+mn-ea"/>
                          <a:cs typeface="+mn-cs"/>
                        </a:rPr>
                        <a:t>Mal atención  por parte de la funcionaria Asleidy Steffany Navisoy Almeida</a:t>
                      </a:r>
                    </a:p>
                    <a:p>
                      <a:pPr algn="ctr">
                        <a:lnSpc>
                          <a:spcPct val="100000"/>
                        </a:lnSpc>
                        <a:spcAft>
                          <a:spcPts val="0"/>
                        </a:spcAft>
                      </a:pPr>
                      <a:endParaRPr lang="es-CO" sz="1800" b="0" baseline="0" dirty="0" smtClean="0">
                        <a:effectLst/>
                        <a:latin typeface="AR CENA"/>
                        <a:ea typeface="Times New Roman"/>
                        <a:cs typeface="Arial" pitchFamily="34" charset="0"/>
                      </a:endParaRPr>
                    </a:p>
                  </a:txBody>
                  <a:tcPr marL="60811" marR="60811" marT="0" marB="0" anchor="ctr"/>
                </a:tc>
                <a:tc>
                  <a:txBody>
                    <a:bodyPr/>
                    <a:lstStyle/>
                    <a:p>
                      <a:pPr algn="just">
                        <a:lnSpc>
                          <a:spcPct val="100000"/>
                        </a:lnSpc>
                        <a:spcAft>
                          <a:spcPts val="0"/>
                        </a:spcAft>
                      </a:pPr>
                      <a:r>
                        <a:rPr lang="es-CO" sz="2200" b="0" dirty="0" smtClean="0">
                          <a:effectLst/>
                          <a:latin typeface="AR CENA"/>
                          <a:ea typeface="Times New Roman"/>
                          <a:cs typeface="Arial" pitchFamily="34" charset="0"/>
                        </a:rPr>
                        <a:t>Se da a conocer a la usuaria que se realizó seguimiento a la funcionaria  y se le presentó  excusas por las molestias y malestares causados.</a:t>
                      </a:r>
                      <a:endParaRPr lang="es-ES" sz="2200" b="0" dirty="0" smtClean="0">
                        <a:effectLst/>
                        <a:latin typeface="AR CENA"/>
                        <a:ea typeface="Times New Roman"/>
                        <a:cs typeface="Arial" pitchFamily="34" charset="0"/>
                      </a:endParaRPr>
                    </a:p>
                  </a:txBody>
                  <a:tcPr marL="60811" marR="60811" marT="0" marB="0" anchor="ctr"/>
                </a:tc>
                <a:extLst>
                  <a:ext uri="{0D108BD9-81ED-4DB2-BD59-A6C34878D82A}">
                    <a16:rowId xmlns:a16="http://schemas.microsoft.com/office/drawing/2014/main" xmlns="" val="10002"/>
                  </a:ext>
                </a:extLst>
              </a:tr>
              <a:tr h="1925796">
                <a:tc>
                  <a:txBody>
                    <a:bodyPr/>
                    <a:lstStyle/>
                    <a:p>
                      <a:pPr algn="ctr">
                        <a:lnSpc>
                          <a:spcPct val="100000"/>
                        </a:lnSpc>
                        <a:spcAft>
                          <a:spcPts val="0"/>
                        </a:spcAft>
                      </a:pPr>
                      <a:endParaRPr lang="es-ES" sz="2200" b="0" baseline="0" dirty="0" smtClean="0">
                        <a:effectLst/>
                        <a:latin typeface="AR CENA" panose="02000000000000000000" pitchFamily="2" charset="0"/>
                        <a:ea typeface="Times New Roman"/>
                        <a:cs typeface="Arial" pitchFamily="34" charset="0"/>
                      </a:endParaRPr>
                    </a:p>
                  </a:txBody>
                  <a:tcPr marL="60811" marR="60811" marT="0" marB="0" anchor="ctr"/>
                </a:tc>
                <a:tc>
                  <a:txBody>
                    <a:bodyPr/>
                    <a:lstStyle/>
                    <a:p>
                      <a:pPr algn="just">
                        <a:lnSpc>
                          <a:spcPct val="100000"/>
                        </a:lnSpc>
                        <a:spcAft>
                          <a:spcPts val="0"/>
                        </a:spcAft>
                      </a:pPr>
                      <a:endParaRPr lang="es-ES" sz="2200" b="0" dirty="0" smtClean="0">
                        <a:effectLst/>
                        <a:latin typeface="AR CENA" panose="02000000000000000000" pitchFamily="2" charset="0"/>
                        <a:ea typeface="Times New Roman"/>
                        <a:cs typeface="Arial" pitchFamily="34" charset="0"/>
                      </a:endParaRPr>
                    </a:p>
                  </a:txBody>
                  <a:tcPr marL="60811" marR="60811" marT="0" marB="0" anchor="ctr"/>
                </a:tc>
              </a:tr>
            </a:tbl>
          </a:graphicData>
        </a:graphic>
      </p:graphicFrame>
    </p:spTree>
    <p:extLst>
      <p:ext uri="{BB962C8B-B14F-4D97-AF65-F5344CB8AC3E}">
        <p14:creationId xmlns:p14="http://schemas.microsoft.com/office/powerpoint/2010/main" val="4113526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12453" b="5538"/>
          <a:stretch/>
        </p:blipFill>
        <p:spPr>
          <a:xfrm>
            <a:off x="2157941" y="1373996"/>
            <a:ext cx="7968191" cy="4908272"/>
          </a:xfrm>
          <a:prstGeom prst="rect">
            <a:avLst/>
          </a:prstGeom>
        </p:spPr>
      </p:pic>
      <p:sp>
        <p:nvSpPr>
          <p:cNvPr id="3" name="2 CuadroTexto"/>
          <p:cNvSpPr txBox="1"/>
          <p:nvPr/>
        </p:nvSpPr>
        <p:spPr>
          <a:xfrm>
            <a:off x="1405913" y="4069210"/>
            <a:ext cx="9472246" cy="2123658"/>
          </a:xfrm>
          <a:prstGeom prst="rect">
            <a:avLst/>
          </a:prstGeom>
          <a:noFill/>
        </p:spPr>
        <p:txBody>
          <a:bodyPr wrap="square" rtlCol="0">
            <a:spAutoFit/>
          </a:bodyPr>
          <a:lstStyle/>
          <a:p>
            <a:pPr algn="ctr"/>
            <a:r>
              <a:rPr lang="es-CO" sz="6600" b="1" dirty="0">
                <a:latin typeface="Albertus Extra Bold" pitchFamily="34" charset="0"/>
                <a:cs typeface="Arial" pitchFamily="34" charset="0"/>
              </a:rPr>
              <a:t>CONTROL DE ENCOMIENDAS</a:t>
            </a:r>
          </a:p>
        </p:txBody>
      </p:sp>
    </p:spTree>
    <p:extLst>
      <p:ext uri="{BB962C8B-B14F-4D97-AF65-F5344CB8AC3E}">
        <p14:creationId xmlns:p14="http://schemas.microsoft.com/office/powerpoint/2010/main" val="4050081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829174" y="0"/>
            <a:ext cx="7362826" cy="1295400"/>
          </a:xfrm>
        </p:spPr>
        <p:txBody>
          <a:bodyPr/>
          <a:lstStyle/>
          <a:p>
            <a:r>
              <a:rPr lang="es-ES" sz="4200" dirty="0" smtClean="0">
                <a:latin typeface="Algerian" panose="04020705040A02060702" pitchFamily="82" charset="0"/>
              </a:rPr>
              <a:t>ENCOMIENDAS recibidas</a:t>
            </a:r>
            <a:endParaRPr lang="es-ES" sz="4200" dirty="0">
              <a:latin typeface="Algerian" panose="04020705040A02060702" pitchFamily="82" charset="0"/>
            </a:endParaRPr>
          </a:p>
        </p:txBody>
      </p:sp>
      <p:sp>
        <p:nvSpPr>
          <p:cNvPr id="10" name="Dodecágono 9"/>
          <p:cNvSpPr/>
          <p:nvPr/>
        </p:nvSpPr>
        <p:spPr>
          <a:xfrm>
            <a:off x="8618247" y="2182823"/>
            <a:ext cx="1583267" cy="1464733"/>
          </a:xfrm>
          <a:prstGeom prst="dodecag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000" b="1" dirty="0" smtClean="0">
                <a:effectLst>
                  <a:outerShdw blurRad="38100" dist="38100" dir="2700000" algn="tl">
                    <a:srgbClr val="000000">
                      <a:alpha val="43137"/>
                    </a:srgbClr>
                  </a:outerShdw>
                </a:effectLst>
                <a:latin typeface="Arial Narrow" panose="020B0606020202030204" pitchFamily="34" charset="0"/>
              </a:rPr>
              <a:t>90</a:t>
            </a:r>
            <a:endParaRPr lang="es-CO" sz="5000" b="1" dirty="0">
              <a:effectLst>
                <a:outerShdw blurRad="38100" dist="38100" dir="2700000" algn="tl">
                  <a:srgbClr val="000000">
                    <a:alpha val="43137"/>
                  </a:srgbClr>
                </a:outerShdw>
              </a:effectLst>
              <a:latin typeface="Arial Narrow" panose="020B0606020202030204" pitchFamily="34" charset="0"/>
            </a:endParaRPr>
          </a:p>
        </p:txBody>
      </p:sp>
      <p:graphicFrame>
        <p:nvGraphicFramePr>
          <p:cNvPr id="6" name="12 Gráfico">
            <a:extLst>
              <a:ext uri="{FF2B5EF4-FFF2-40B4-BE49-F238E27FC236}">
                <a16:creationId xmlns:lc="http://schemas.openxmlformats.org/drawingml/2006/lockedCanvas" xmlns:a16="http://schemas.microsoft.com/office/drawing/2014/main" xmlns="" xmlns:xdr="http://schemas.openxmlformats.org/drawingml/2006/spreadsheetDrawing" id="{00000000-0008-0000-0500-00000D000000}"/>
              </a:ext>
            </a:extLst>
          </p:cNvPr>
          <p:cNvGraphicFramePr>
            <a:graphicFrameLocks/>
          </p:cNvGraphicFramePr>
          <p:nvPr>
            <p:extLst>
              <p:ext uri="{D42A27DB-BD31-4B8C-83A1-F6EECF244321}">
                <p14:modId xmlns:p14="http://schemas.microsoft.com/office/powerpoint/2010/main" val="2277390130"/>
              </p:ext>
            </p:extLst>
          </p:nvPr>
        </p:nvGraphicFramePr>
        <p:xfrm>
          <a:off x="993776" y="1418897"/>
          <a:ext cx="10638982" cy="46425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8910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29174" y="0"/>
            <a:ext cx="7362826" cy="1295400"/>
          </a:xfrm>
        </p:spPr>
        <p:txBody>
          <a:bodyPr/>
          <a:lstStyle/>
          <a:p>
            <a:r>
              <a:rPr lang="es-ES" sz="4200" dirty="0" smtClean="0">
                <a:latin typeface="Algerian" panose="04020705040A02060702" pitchFamily="82" charset="0"/>
              </a:rPr>
              <a:t>ENCOMIENDAS ENVIADAS</a:t>
            </a:r>
            <a:endParaRPr lang="es-ES" sz="4200" dirty="0">
              <a:latin typeface="Algerian" panose="04020705040A02060702" pitchFamily="82" charset="0"/>
            </a:endParaRPr>
          </a:p>
        </p:txBody>
      </p:sp>
      <p:sp>
        <p:nvSpPr>
          <p:cNvPr id="5" name="Dodecágono 4"/>
          <p:cNvSpPr/>
          <p:nvPr/>
        </p:nvSpPr>
        <p:spPr>
          <a:xfrm>
            <a:off x="9031813" y="1558157"/>
            <a:ext cx="1583267" cy="1464733"/>
          </a:xfrm>
          <a:prstGeom prst="dodecagon">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000" b="1" dirty="0" smtClean="0">
                <a:effectLst>
                  <a:outerShdw blurRad="38100" dist="38100" dir="2700000" algn="tl">
                    <a:srgbClr val="000000">
                      <a:alpha val="43137"/>
                    </a:srgbClr>
                  </a:outerShdw>
                </a:effectLst>
                <a:latin typeface="Arial Narrow" panose="020B0606020202030204" pitchFamily="34" charset="0"/>
              </a:rPr>
              <a:t>87</a:t>
            </a:r>
            <a:endParaRPr lang="es-CO" sz="5000" b="1" dirty="0">
              <a:effectLst>
                <a:outerShdw blurRad="38100" dist="38100" dir="2700000" algn="tl">
                  <a:srgbClr val="000000">
                    <a:alpha val="43137"/>
                  </a:srgbClr>
                </a:outerShdw>
              </a:effectLst>
              <a:latin typeface="Arial Narrow" panose="020B0606020202030204" pitchFamily="34" charset="0"/>
            </a:endParaRPr>
          </a:p>
        </p:txBody>
      </p:sp>
      <p:graphicFrame>
        <p:nvGraphicFramePr>
          <p:cNvPr id="7" name="10 Gráfico">
            <a:extLst>
              <a:ext uri="{FF2B5EF4-FFF2-40B4-BE49-F238E27FC236}">
                <a16:creationId xmlns:lc="http://schemas.openxmlformats.org/drawingml/2006/lockedCanvas" xmlns:a16="http://schemas.microsoft.com/office/drawing/2014/main" xmlns="" xmlns:xdr="http://schemas.openxmlformats.org/drawingml/2006/spreadsheetDrawing" id="{00000000-0008-0000-0500-00000B000000}"/>
              </a:ext>
            </a:extLst>
          </p:cNvPr>
          <p:cNvGraphicFramePr>
            <a:graphicFrameLocks/>
          </p:cNvGraphicFramePr>
          <p:nvPr>
            <p:extLst>
              <p:ext uri="{D42A27DB-BD31-4B8C-83A1-F6EECF244321}">
                <p14:modId xmlns:p14="http://schemas.microsoft.com/office/powerpoint/2010/main" val="4124582266"/>
              </p:ext>
            </p:extLst>
          </p:nvPr>
        </p:nvGraphicFramePr>
        <p:xfrm>
          <a:off x="896937" y="1585912"/>
          <a:ext cx="10767626" cy="43696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3549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011204" y="1453663"/>
            <a:ext cx="6341533" cy="2836984"/>
          </a:xfrm>
        </p:spPr>
        <p:txBody>
          <a:bodyPr>
            <a:normAutofit/>
          </a:bodyPr>
          <a:lstStyle/>
          <a:p>
            <a:r>
              <a:rPr lang="es-CO" sz="3200" dirty="0">
                <a:latin typeface="Algerian" pitchFamily="82" charset="0"/>
              </a:rPr>
              <a:t>GRACIAS</a:t>
            </a:r>
            <a:br>
              <a:rPr lang="es-CO" sz="3200" dirty="0">
                <a:latin typeface="Algerian" pitchFamily="82" charset="0"/>
              </a:rPr>
            </a:br>
            <a:r>
              <a:rPr lang="es-CO" sz="3200" dirty="0">
                <a:latin typeface="Algerian" pitchFamily="82" charset="0"/>
              </a:rPr>
              <a:t/>
            </a:r>
            <a:br>
              <a:rPr lang="es-CO" sz="3200" dirty="0">
                <a:latin typeface="Algerian" pitchFamily="82" charset="0"/>
              </a:rPr>
            </a:br>
            <a:r>
              <a:rPr lang="es-CO" sz="3200" dirty="0">
                <a:latin typeface="Algerian" pitchFamily="82" charset="0"/>
              </a:rPr>
              <a:t>ADRIANA LUCIA  ARTEAGA</a:t>
            </a:r>
            <a:r>
              <a:rPr lang="es-CO" sz="3200" b="0" dirty="0">
                <a:latin typeface="Algerian" pitchFamily="82" charset="0"/>
              </a:rPr>
              <a:t/>
            </a:r>
            <a:br>
              <a:rPr lang="es-CO" sz="3200" b="0" dirty="0">
                <a:latin typeface="Algerian" pitchFamily="82" charset="0"/>
              </a:rPr>
            </a:br>
            <a:r>
              <a:rPr lang="es-CO" sz="3200" b="0" dirty="0">
                <a:latin typeface="Algerian" pitchFamily="82" charset="0"/>
              </a:rPr>
              <a:t/>
            </a:r>
            <a:br>
              <a:rPr lang="es-CO" sz="3200" b="0" dirty="0">
                <a:latin typeface="Algerian" pitchFamily="82" charset="0"/>
              </a:rPr>
            </a:br>
            <a:r>
              <a:rPr lang="es-CO" sz="3200" b="0" dirty="0">
                <a:latin typeface="Algerian" pitchFamily="82" charset="0"/>
              </a:rPr>
              <a:t>RECEPCIONISTA</a:t>
            </a:r>
          </a:p>
        </p:txBody>
      </p:sp>
      <p:sp>
        <p:nvSpPr>
          <p:cNvPr id="2" name="1 Marcador de texto"/>
          <p:cNvSpPr>
            <a:spLocks noGrp="1"/>
          </p:cNvSpPr>
          <p:nvPr>
            <p:ph type="body" sz="quarter" idx="13"/>
          </p:nvPr>
        </p:nvSpPr>
        <p:spPr/>
        <p:txBody>
          <a:bodyPr/>
          <a:lstStyle/>
          <a:p>
            <a:r>
              <a:rPr lang="es-CO" dirty="0">
                <a:latin typeface="Albertus Extra Bold" pitchFamily="34" charset="0"/>
              </a:rPr>
              <a:t>DIRECCIÓN ADMINISTRATIVA Y FINANCIERA</a:t>
            </a:r>
          </a:p>
        </p:txBody>
      </p:sp>
    </p:spTree>
    <p:extLst>
      <p:ext uri="{BB962C8B-B14F-4D97-AF65-F5344CB8AC3E}">
        <p14:creationId xmlns:p14="http://schemas.microsoft.com/office/powerpoint/2010/main" val="2604964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10535" b="13036"/>
          <a:stretch/>
        </p:blipFill>
        <p:spPr>
          <a:xfrm>
            <a:off x="2506135" y="1299959"/>
            <a:ext cx="6536266" cy="4995575"/>
          </a:xfrm>
          <a:prstGeom prst="rect">
            <a:avLst/>
          </a:prstGeom>
        </p:spPr>
      </p:pic>
      <p:sp>
        <p:nvSpPr>
          <p:cNvPr id="4" name="3 Marcador de pie de página"/>
          <p:cNvSpPr>
            <a:spLocks noGrp="1"/>
          </p:cNvSpPr>
          <p:nvPr>
            <p:ph type="ftr" sz="quarter" idx="10"/>
          </p:nvPr>
        </p:nvSpPr>
        <p:spPr/>
        <p:txBody>
          <a:bodyPr/>
          <a:lstStyle/>
          <a:p>
            <a:r>
              <a:rPr lang="es-CO" dirty="0"/>
              <a:t>DIRECCIÓN ADMINISTRATIVA Y FINANCIERA</a:t>
            </a:r>
          </a:p>
        </p:txBody>
      </p:sp>
      <p:sp>
        <p:nvSpPr>
          <p:cNvPr id="5" name="4 CuadroTexto"/>
          <p:cNvSpPr txBox="1"/>
          <p:nvPr/>
        </p:nvSpPr>
        <p:spPr>
          <a:xfrm>
            <a:off x="1518789" y="3848426"/>
            <a:ext cx="8886093" cy="1107996"/>
          </a:xfrm>
          <a:prstGeom prst="rect">
            <a:avLst/>
          </a:prstGeom>
          <a:noFill/>
        </p:spPr>
        <p:txBody>
          <a:bodyPr wrap="square" rtlCol="0">
            <a:spAutoFit/>
          </a:bodyPr>
          <a:lstStyle/>
          <a:p>
            <a:pPr algn="ctr"/>
            <a:r>
              <a:rPr lang="es-CO" sz="6600" b="1" dirty="0">
                <a:latin typeface="Albertus Extra Bold" pitchFamily="34" charset="0"/>
                <a:cs typeface="Arial" panose="020B0604020202020204" pitchFamily="34" charset="0"/>
              </a:rPr>
              <a:t>COMUNICACIONES</a:t>
            </a:r>
          </a:p>
        </p:txBody>
      </p:sp>
    </p:spTree>
    <p:extLst>
      <p:ext uri="{BB962C8B-B14F-4D97-AF65-F5344CB8AC3E}">
        <p14:creationId xmlns:p14="http://schemas.microsoft.com/office/powerpoint/2010/main" val="1072145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alpha val="96000"/>
          </a:srgbClr>
        </a:solidFill>
        <a:effectLst/>
      </p:bgPr>
    </p:bg>
    <p:spTree>
      <p:nvGrpSpPr>
        <p:cNvPr id="1" name=""/>
        <p:cNvGrpSpPr/>
        <p:nvPr/>
      </p:nvGrpSpPr>
      <p:grpSpPr>
        <a:xfrm>
          <a:off x="0" y="0"/>
          <a:ext cx="0" cy="0"/>
          <a:chOff x="0" y="0"/>
          <a:chExt cx="0" cy="0"/>
        </a:xfrm>
      </p:grpSpPr>
      <p:sp>
        <p:nvSpPr>
          <p:cNvPr id="8" name="1 Título"/>
          <p:cNvSpPr txBox="1">
            <a:spLocks noGrp="1"/>
          </p:cNvSpPr>
          <p:nvPr>
            <p:ph type="title"/>
          </p:nvPr>
        </p:nvSpPr>
        <p:spPr>
          <a:xfrm>
            <a:off x="5677551" y="10283"/>
            <a:ext cx="6505982" cy="1268184"/>
          </a:xfrm>
          <a:prstGeom prst="rect">
            <a:avLst/>
          </a:prstGeom>
        </p:spPr>
        <p:txBody>
          <a:bodyPr/>
          <a:lstStyle>
            <a:lvl1pPr algn="r" defTabSz="914400" rtl="0" eaLnBrk="1" latinLnBrk="0" hangingPunct="1">
              <a:spcBef>
                <a:spcPct val="0"/>
              </a:spcBef>
              <a:buNone/>
              <a:defRPr sz="2400" b="1" kern="1200" cap="all" baseline="0">
                <a:solidFill>
                  <a:schemeClr val="bg1"/>
                </a:solidFill>
                <a:latin typeface="Times New Roman" pitchFamily="18" charset="0"/>
                <a:ea typeface="+mj-ea"/>
                <a:cs typeface="Times New Roman" pitchFamily="18" charset="0"/>
              </a:defRPr>
            </a:lvl1pPr>
          </a:lstStyle>
          <a:p>
            <a:pPr>
              <a:lnSpc>
                <a:spcPct val="100000"/>
              </a:lnSpc>
            </a:pPr>
            <a:r>
              <a:rPr lang="es-ES" sz="3600" b="0" dirty="0">
                <a:latin typeface="Algerian" panose="04020705040A02060702" pitchFamily="82" charset="0"/>
                <a:cs typeface="Arial" panose="020B0604020202020204" pitchFamily="34" charset="0"/>
              </a:rPr>
              <a:t>COMUNICACIONES</a:t>
            </a:r>
            <a:r>
              <a:rPr lang="es-ES" sz="3600" dirty="0">
                <a:latin typeface="Algerian" panose="04020705040A02060702" pitchFamily="82" charset="0"/>
                <a:cs typeface="Arial" panose="020B0604020202020204" pitchFamily="34" charset="0"/>
              </a:rPr>
              <a:t> </a:t>
            </a:r>
            <a:r>
              <a:rPr lang="es-ES" sz="3600" b="0" dirty="0" smtClean="0">
                <a:latin typeface="Algerian" panose="04020705040A02060702" pitchFamily="82" charset="0"/>
                <a:cs typeface="Arial" panose="020B0604020202020204" pitchFamily="34" charset="0"/>
              </a:rPr>
              <a:t>RECIBIDAS</a:t>
            </a:r>
            <a:endParaRPr lang="es-ES" sz="3600" b="0" dirty="0">
              <a:latin typeface="Algerian" panose="04020705040A02060702" pitchFamily="82"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099890854"/>
              </p:ext>
            </p:extLst>
          </p:nvPr>
        </p:nvGraphicFramePr>
        <p:xfrm>
          <a:off x="481950" y="5818724"/>
          <a:ext cx="5072185" cy="360000"/>
        </p:xfrm>
        <a:graphic>
          <a:graphicData uri="http://schemas.openxmlformats.org/drawingml/2006/table">
            <a:tbl>
              <a:tblPr firstRow="1" bandRow="1">
                <a:tableStyleId>{5C22544A-7EE6-4342-B048-85BDC9FD1C3A}</a:tableStyleId>
              </a:tblPr>
              <a:tblGrid>
                <a:gridCol w="1202917"/>
                <a:gridCol w="1934634"/>
                <a:gridCol w="1934634"/>
              </a:tblGrid>
              <a:tr h="360000">
                <a:tc>
                  <a:txBody>
                    <a:bodyPr/>
                    <a:lstStyle/>
                    <a:p>
                      <a:pPr algn="ctr" rtl="0" fontAlgn="ctr"/>
                      <a:r>
                        <a:rPr lang="es-CO" sz="1600" u="none" strike="noStrike" dirty="0" smtClean="0">
                          <a:solidFill>
                            <a:schemeClr val="tx1"/>
                          </a:solidFill>
                          <a:effectLst/>
                          <a:latin typeface="Arial Narrow" panose="020B0606020202030204" pitchFamily="34" charset="0"/>
                        </a:rPr>
                        <a:t>Cantidad</a:t>
                      </a:r>
                      <a:endParaRPr lang="es-CO" sz="1600" b="1" i="0" u="none" strike="noStrike" dirty="0">
                        <a:solidFill>
                          <a:schemeClr val="tx1"/>
                        </a:solidFill>
                        <a:effectLst/>
                        <a:latin typeface="Arial Narrow" panose="020B0606020202030204" pitchFamily="34" charset="0"/>
                      </a:endParaRPr>
                    </a:p>
                  </a:txBody>
                  <a:tcPr marL="9525" marR="9525" marT="9525" marB="0" anchor="ctr">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18900000" scaled="1"/>
                      <a:tileRect/>
                    </a:gradFill>
                  </a:tcPr>
                </a:tc>
                <a:tc>
                  <a:txBody>
                    <a:bodyPr/>
                    <a:lstStyle/>
                    <a:p>
                      <a:pPr algn="ctr" rtl="0" fontAlgn="ctr"/>
                      <a:r>
                        <a:rPr lang="es-ES" sz="1600" b="1" i="0" u="none" strike="noStrike" dirty="0" smtClean="0">
                          <a:solidFill>
                            <a:schemeClr val="tx1"/>
                          </a:solidFill>
                          <a:effectLst/>
                          <a:latin typeface="Arial Narrow" panose="020B0606020202030204" pitchFamily="34" charset="0"/>
                        </a:rPr>
                        <a:t>2575</a:t>
                      </a:r>
                      <a:endParaRPr lang="es-CO" sz="1600" b="1" i="0" u="none" strike="noStrike" dirty="0">
                        <a:solidFill>
                          <a:schemeClr val="tx1"/>
                        </a:solidFill>
                        <a:effectLst/>
                        <a:latin typeface="Arial Narrow" panose="020B0606020202030204" pitchFamily="34" charset="0"/>
                      </a:endParaRPr>
                    </a:p>
                  </a:txBody>
                  <a:tcPr marL="9525" marR="9525" marT="9525" marB="0" anchor="ctr">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18900000" scaled="1"/>
                      <a:tileRect/>
                    </a:gradFill>
                  </a:tcPr>
                </a:tc>
                <a:tc>
                  <a:txBody>
                    <a:bodyPr/>
                    <a:lstStyle/>
                    <a:p>
                      <a:pPr algn="ctr" rtl="0" fontAlgn="ctr"/>
                      <a:r>
                        <a:rPr lang="es-CO" sz="1600" b="1" i="0" u="none" strike="noStrike" dirty="0" smtClean="0">
                          <a:solidFill>
                            <a:schemeClr val="tx1"/>
                          </a:solidFill>
                          <a:effectLst/>
                          <a:latin typeface="Arial Narrow" panose="020B0606020202030204" pitchFamily="34" charset="0"/>
                        </a:rPr>
                        <a:t>438</a:t>
                      </a:r>
                      <a:endParaRPr lang="es-CO" sz="1600" b="1" i="0" u="none" strike="noStrike" dirty="0">
                        <a:solidFill>
                          <a:schemeClr val="tx1"/>
                        </a:solidFill>
                        <a:effectLst/>
                        <a:latin typeface="Arial Narrow" panose="020B0606020202030204" pitchFamily="34" charset="0"/>
                      </a:endParaRPr>
                    </a:p>
                  </a:txBody>
                  <a:tcPr marL="9525" marR="9525" marT="9525" marB="0" anchor="ctr">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18900000" scaled="1"/>
                      <a:tileRect/>
                    </a:gradFill>
                  </a:tcP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165235982"/>
              </p:ext>
            </p:extLst>
          </p:nvPr>
        </p:nvGraphicFramePr>
        <p:xfrm>
          <a:off x="6307015" y="5824927"/>
          <a:ext cx="5072400" cy="360000"/>
        </p:xfrm>
        <a:graphic>
          <a:graphicData uri="http://schemas.openxmlformats.org/drawingml/2006/table">
            <a:tbl>
              <a:tblPr firstRow="1" bandRow="1">
                <a:tableStyleId>{5C22544A-7EE6-4342-B048-85BDC9FD1C3A}</a:tableStyleId>
              </a:tblPr>
              <a:tblGrid>
                <a:gridCol w="1355318"/>
                <a:gridCol w="1858541"/>
                <a:gridCol w="1858541"/>
              </a:tblGrid>
              <a:tr h="360000">
                <a:tc>
                  <a:txBody>
                    <a:bodyPr/>
                    <a:lstStyle/>
                    <a:p>
                      <a:pPr algn="ctr" rtl="0" fontAlgn="ctr"/>
                      <a:r>
                        <a:rPr lang="es-ES" sz="1600" b="1" i="0" u="none" strike="noStrike" dirty="0" smtClean="0">
                          <a:solidFill>
                            <a:schemeClr val="tx1"/>
                          </a:solidFill>
                          <a:effectLst/>
                          <a:latin typeface="Arial Narrow" panose="020B0606020202030204" pitchFamily="34" charset="0"/>
                        </a:rPr>
                        <a:t>Cantidad</a:t>
                      </a:r>
                      <a:endParaRPr lang="es-CO" sz="1600" b="1" i="0" u="none" strike="noStrike" dirty="0">
                        <a:solidFill>
                          <a:schemeClr val="tx1"/>
                        </a:solidFill>
                        <a:effectLst/>
                        <a:latin typeface="Arial Narrow" panose="020B0606020202030204" pitchFamily="34" charset="0"/>
                      </a:endParaRPr>
                    </a:p>
                  </a:txBody>
                  <a:tcPr marL="9525" marR="9525" marT="9525" marB="0" anchor="ctr">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path path="circle">
                        <a:fillToRect t="100000" r="100000"/>
                      </a:path>
                      <a:tileRect l="-100000" b="-100000"/>
                    </a:gradFill>
                  </a:tcPr>
                </a:tc>
                <a:tc>
                  <a:txBody>
                    <a:bodyPr/>
                    <a:lstStyle/>
                    <a:p>
                      <a:pPr algn="ctr" rtl="0" fontAlgn="ctr"/>
                      <a:r>
                        <a:rPr lang="es-CO" sz="1600" b="1" i="0" u="none" strike="noStrike" dirty="0" smtClean="0">
                          <a:solidFill>
                            <a:schemeClr val="tx1"/>
                          </a:solidFill>
                          <a:effectLst/>
                          <a:latin typeface="Arial Narrow" panose="020B0606020202030204" pitchFamily="34" charset="0"/>
                        </a:rPr>
                        <a:t>2880</a:t>
                      </a:r>
                      <a:endParaRPr lang="es-CO" sz="1600" b="1" i="0" u="none" strike="noStrike" dirty="0">
                        <a:solidFill>
                          <a:schemeClr val="tx1"/>
                        </a:solidFill>
                        <a:effectLst/>
                        <a:latin typeface="Arial Narrow" panose="020B0606020202030204" pitchFamily="34" charset="0"/>
                      </a:endParaRPr>
                    </a:p>
                  </a:txBody>
                  <a:tcPr marL="9525" marR="9525" marT="9525" marB="0" anchor="ctr">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path path="circle">
                        <a:fillToRect t="100000" r="100000"/>
                      </a:path>
                      <a:tileRect l="-100000" b="-100000"/>
                    </a:gradFill>
                  </a:tcPr>
                </a:tc>
                <a:tc>
                  <a:txBody>
                    <a:bodyPr/>
                    <a:lstStyle/>
                    <a:p>
                      <a:pPr algn="ctr" rtl="0" fontAlgn="ctr"/>
                      <a:r>
                        <a:rPr lang="es-ES" sz="1600" b="1" i="0" u="none" strike="noStrike" dirty="0" smtClean="0">
                          <a:solidFill>
                            <a:schemeClr val="tx1"/>
                          </a:solidFill>
                          <a:effectLst/>
                          <a:latin typeface="Arial Narrow" panose="020B0606020202030204" pitchFamily="34" charset="0"/>
                        </a:rPr>
                        <a:t>133</a:t>
                      </a:r>
                      <a:endParaRPr lang="es-CO" sz="1600" b="1" i="0" u="none" strike="noStrike" dirty="0">
                        <a:solidFill>
                          <a:schemeClr val="tx1"/>
                        </a:solidFill>
                        <a:effectLst/>
                        <a:latin typeface="Arial Narrow" panose="020B0606020202030204" pitchFamily="34" charset="0"/>
                      </a:endParaRPr>
                    </a:p>
                  </a:txBody>
                  <a:tcPr marL="9525" marR="9525" marT="9525" marB="0" anchor="ctr">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path path="circle">
                        <a:fillToRect t="100000" r="100000"/>
                      </a:path>
                      <a:tileRect l="-100000" b="-100000"/>
                    </a:gradFill>
                  </a:tcPr>
                </a:tc>
              </a:tr>
            </a:tbl>
          </a:graphicData>
        </a:graphic>
      </p:graphicFrame>
      <p:sp>
        <p:nvSpPr>
          <p:cNvPr id="12" name="Multidocumento 11"/>
          <p:cNvSpPr/>
          <p:nvPr/>
        </p:nvSpPr>
        <p:spPr>
          <a:xfrm>
            <a:off x="5312803" y="1580544"/>
            <a:ext cx="1888067" cy="1063752"/>
          </a:xfrm>
          <a:prstGeom prst="flowChartMultidocument">
            <a:avLst/>
          </a:prstGeom>
          <a:solidFill>
            <a:srgbClr val="A1E4F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effectLst>
                  <a:outerShdw blurRad="38100" dist="38100" dir="2700000" algn="tl">
                    <a:srgbClr val="000000">
                      <a:alpha val="43137"/>
                    </a:srgbClr>
                  </a:outerShdw>
                </a:effectLst>
                <a:latin typeface="Arial Narrow" panose="020B0606020202030204" pitchFamily="34" charset="0"/>
              </a:rPr>
              <a:t>3.013</a:t>
            </a:r>
            <a:endParaRPr lang="es-CO" sz="3200" b="1" dirty="0">
              <a:solidFill>
                <a:schemeClr val="tx1"/>
              </a:solidFill>
              <a:effectLst>
                <a:outerShdw blurRad="38100" dist="38100" dir="2700000" algn="tl">
                  <a:srgbClr val="000000">
                    <a:alpha val="43137"/>
                  </a:srgbClr>
                </a:outerShdw>
              </a:effectLst>
              <a:latin typeface="Arial Narrow" panose="020B0606020202030204" pitchFamily="34" charset="0"/>
            </a:endParaRPr>
          </a:p>
        </p:txBody>
      </p:sp>
      <p:graphicFrame>
        <p:nvGraphicFramePr>
          <p:cNvPr id="11" name="10 Gráfico">
            <a:extLst>
              <a:ext uri="{FF2B5EF4-FFF2-40B4-BE49-F238E27FC236}">
                <a16:creationId xmlns:lc="http://schemas.openxmlformats.org/drawingml/2006/lockedCanvas" xmlns:a16="http://schemas.microsoft.com/office/drawing/2014/main" xmlns="" xmlns:xdr="http://schemas.openxmlformats.org/drawingml/2006/spreadsheetDrawing" id="{00000000-0008-0000-0500-000003000000}"/>
              </a:ext>
            </a:extLst>
          </p:cNvPr>
          <p:cNvGraphicFramePr>
            <a:graphicFrameLocks/>
          </p:cNvGraphicFramePr>
          <p:nvPr>
            <p:extLst>
              <p:ext uri="{D42A27DB-BD31-4B8C-83A1-F6EECF244321}">
                <p14:modId xmlns:p14="http://schemas.microsoft.com/office/powerpoint/2010/main" val="130881233"/>
              </p:ext>
            </p:extLst>
          </p:nvPr>
        </p:nvGraphicFramePr>
        <p:xfrm>
          <a:off x="7836119" y="1892410"/>
          <a:ext cx="3486538" cy="3888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12 Gráfico">
            <a:extLst>
              <a:ext uri="{FF2B5EF4-FFF2-40B4-BE49-F238E27FC236}">
                <a16:creationId xmlns:lc="http://schemas.openxmlformats.org/drawingml/2006/lockedCanvas" xmlns:a16="http://schemas.microsoft.com/office/drawing/2014/main" xmlns="" xmlns:xdr="http://schemas.openxmlformats.org/drawingml/2006/spreadsheetDrawing" id="{00000000-0008-0000-0500-000005000000}"/>
              </a:ext>
            </a:extLst>
          </p:cNvPr>
          <p:cNvGraphicFramePr>
            <a:graphicFrameLocks/>
          </p:cNvGraphicFramePr>
          <p:nvPr>
            <p:extLst>
              <p:ext uri="{D42A27DB-BD31-4B8C-83A1-F6EECF244321}">
                <p14:modId xmlns:p14="http://schemas.microsoft.com/office/powerpoint/2010/main" val="1091157812"/>
              </p:ext>
            </p:extLst>
          </p:nvPr>
        </p:nvGraphicFramePr>
        <p:xfrm>
          <a:off x="2067340" y="1924049"/>
          <a:ext cx="3513654" cy="37611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6934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374133" y="2051835"/>
            <a:ext cx="3752000" cy="584775"/>
          </a:xfrm>
          <a:prstGeom prst="rect">
            <a:avLst/>
          </a:prstGeom>
          <a:noFill/>
        </p:spPr>
        <p:txBody>
          <a:bodyPr wrap="square" rtlCol="0">
            <a:spAutoFit/>
          </a:bodyPr>
          <a:lstStyle/>
          <a:p>
            <a:pPr algn="ctr"/>
            <a:r>
              <a:rPr lang="es-CO" sz="3200" b="1" dirty="0" smtClean="0">
                <a:latin typeface="Arial" panose="020B0604020202020204" pitchFamily="34" charset="0"/>
                <a:cs typeface="Arial" panose="020B0604020202020204" pitchFamily="34" charset="0"/>
              </a:rPr>
              <a:t>Tipo de Trámite</a:t>
            </a:r>
            <a:endParaRPr lang="es-CO" sz="3200" b="1" dirty="0">
              <a:latin typeface="Arial" panose="020B0604020202020204" pitchFamily="34" charset="0"/>
              <a:cs typeface="Arial" panose="020B0604020202020204" pitchFamily="34" charset="0"/>
            </a:endParaRPr>
          </a:p>
        </p:txBody>
      </p:sp>
      <p:sp>
        <p:nvSpPr>
          <p:cNvPr id="8" name="1 Título"/>
          <p:cNvSpPr txBox="1">
            <a:spLocks noGrp="1"/>
          </p:cNvSpPr>
          <p:nvPr>
            <p:ph type="title"/>
          </p:nvPr>
        </p:nvSpPr>
        <p:spPr>
          <a:xfrm>
            <a:off x="5677551" y="10283"/>
            <a:ext cx="6505982" cy="1268184"/>
          </a:xfrm>
          <a:prstGeom prst="rect">
            <a:avLst/>
          </a:prstGeom>
        </p:spPr>
        <p:txBody>
          <a:bodyPr/>
          <a:lstStyle>
            <a:lvl1pPr algn="r" defTabSz="914400" rtl="0" eaLnBrk="1" latinLnBrk="0" hangingPunct="1">
              <a:spcBef>
                <a:spcPct val="0"/>
              </a:spcBef>
              <a:buNone/>
              <a:defRPr sz="2400" b="1" kern="1200" cap="all" baseline="0">
                <a:solidFill>
                  <a:schemeClr val="bg1"/>
                </a:solidFill>
                <a:latin typeface="Times New Roman" pitchFamily="18" charset="0"/>
                <a:ea typeface="+mj-ea"/>
                <a:cs typeface="Times New Roman" pitchFamily="18" charset="0"/>
              </a:defRPr>
            </a:lvl1pPr>
          </a:lstStyle>
          <a:p>
            <a:pPr>
              <a:lnSpc>
                <a:spcPct val="100000"/>
              </a:lnSpc>
            </a:pPr>
            <a:r>
              <a:rPr lang="es-ES" sz="3600" b="0" dirty="0">
                <a:latin typeface="Algerian" panose="04020705040A02060702" pitchFamily="82" charset="0"/>
                <a:cs typeface="Arial" panose="020B0604020202020204" pitchFamily="34" charset="0"/>
              </a:rPr>
              <a:t>COMUNICACIONES</a:t>
            </a:r>
            <a:r>
              <a:rPr lang="es-ES" sz="3600" dirty="0">
                <a:latin typeface="Algerian" panose="04020705040A02060702" pitchFamily="82" charset="0"/>
                <a:cs typeface="Arial" panose="020B0604020202020204" pitchFamily="34" charset="0"/>
              </a:rPr>
              <a:t> </a:t>
            </a:r>
            <a:r>
              <a:rPr lang="es-ES" sz="3600" b="0" dirty="0" smtClean="0">
                <a:latin typeface="Algerian" panose="04020705040A02060702" pitchFamily="82" charset="0"/>
                <a:cs typeface="Arial" panose="020B0604020202020204" pitchFamily="34" charset="0"/>
              </a:rPr>
              <a:t>recibidas</a:t>
            </a:r>
            <a:endParaRPr lang="es-ES" sz="3600" b="0" dirty="0">
              <a:latin typeface="Algerian" panose="04020705040A02060702" pitchFamily="82" charset="0"/>
              <a:cs typeface="Arial" panose="020B0604020202020204" pitchFamily="34" charset="0"/>
            </a:endParaRPr>
          </a:p>
        </p:txBody>
      </p:sp>
      <p:graphicFrame>
        <p:nvGraphicFramePr>
          <p:cNvPr id="7" name="6 Gráfico">
            <a:extLst>
              <a:ext uri="{FF2B5EF4-FFF2-40B4-BE49-F238E27FC236}">
                <a16:creationId xmlns:lc="http://schemas.openxmlformats.org/drawingml/2006/lockedCanvas" xmlns:a16="http://schemas.microsoft.com/office/drawing/2014/main" xmlns="" xmlns:xdr="http://schemas.openxmlformats.org/drawingml/2006/spreadsheetDrawing" id="{00000000-0008-0000-0500-000007000000}"/>
              </a:ext>
            </a:extLst>
          </p:cNvPr>
          <p:cNvGraphicFramePr>
            <a:graphicFrameLocks/>
          </p:cNvGraphicFramePr>
          <p:nvPr>
            <p:extLst>
              <p:ext uri="{D42A27DB-BD31-4B8C-83A1-F6EECF244321}">
                <p14:modId xmlns:p14="http://schemas.microsoft.com/office/powerpoint/2010/main" val="1478510798"/>
              </p:ext>
            </p:extLst>
          </p:nvPr>
        </p:nvGraphicFramePr>
        <p:xfrm>
          <a:off x="230587" y="1478944"/>
          <a:ext cx="11624808" cy="47157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187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432042815"/>
              </p:ext>
            </p:extLst>
          </p:nvPr>
        </p:nvGraphicFramePr>
        <p:xfrm>
          <a:off x="227386" y="5779363"/>
          <a:ext cx="5447973" cy="360000"/>
        </p:xfrm>
        <a:graphic>
          <a:graphicData uri="http://schemas.openxmlformats.org/drawingml/2006/table">
            <a:tbl>
              <a:tblPr firstRow="1" bandRow="1">
                <a:effectLst>
                  <a:outerShdw blurRad="76200" dir="18900000" sy="23000" kx="-1200000" algn="bl" rotWithShape="0">
                    <a:prstClr val="black">
                      <a:alpha val="20000"/>
                    </a:prstClr>
                  </a:outerShdw>
                </a:effectLst>
                <a:tableStyleId>{5C22544A-7EE6-4342-B048-85BDC9FD1C3A}</a:tableStyleId>
              </a:tblPr>
              <a:tblGrid>
                <a:gridCol w="1944917"/>
                <a:gridCol w="1751528"/>
                <a:gridCol w="1751528"/>
              </a:tblGrid>
              <a:tr h="360000">
                <a:tc>
                  <a:txBody>
                    <a:bodyPr/>
                    <a:lstStyle/>
                    <a:p>
                      <a:pPr algn="ctr" rtl="0" fontAlgn="ctr"/>
                      <a:r>
                        <a:rPr lang="es-CO" sz="1600" u="none" strike="noStrike" dirty="0" smtClean="0">
                          <a:solidFill>
                            <a:schemeClr val="tx1"/>
                          </a:solidFill>
                          <a:effectLst/>
                          <a:latin typeface="Arial Narrow" panose="020B0606020202030204" pitchFamily="34" charset="0"/>
                        </a:rPr>
                        <a:t>Cantidad</a:t>
                      </a:r>
                      <a:endParaRPr lang="es-CO" sz="1600" b="1" i="0" u="none" strike="noStrike" dirty="0">
                        <a:solidFill>
                          <a:schemeClr val="tx1"/>
                        </a:solidFill>
                        <a:effectLst/>
                        <a:latin typeface="Arial Narrow" panose="020B0606020202030204" pitchFamily="34" charset="0"/>
                      </a:endParaRPr>
                    </a:p>
                  </a:txBody>
                  <a:tcPr marL="9525" marR="9525" marT="9525" marB="0" anchor="ctr">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lin ang="10800000" scaled="1"/>
                      <a:tileRect/>
                    </a:gradFill>
                  </a:tcPr>
                </a:tc>
                <a:tc>
                  <a:txBody>
                    <a:bodyPr/>
                    <a:lstStyle/>
                    <a:p>
                      <a:pPr algn="ctr" rtl="0" fontAlgn="ctr"/>
                      <a:r>
                        <a:rPr lang="es-CO" sz="1600" b="1" i="0" u="none" strike="noStrike" dirty="0" smtClean="0">
                          <a:solidFill>
                            <a:schemeClr val="tx1"/>
                          </a:solidFill>
                          <a:effectLst/>
                          <a:latin typeface="Arial Narrow" panose="020B0606020202030204" pitchFamily="34" charset="0"/>
                        </a:rPr>
                        <a:t>2707</a:t>
                      </a:r>
                      <a:endParaRPr lang="es-CO" sz="1600" b="1" i="0" u="none" strike="noStrike" dirty="0">
                        <a:solidFill>
                          <a:schemeClr val="tx1"/>
                        </a:solidFill>
                        <a:effectLst/>
                        <a:latin typeface="Arial Narrow" panose="020B0606020202030204" pitchFamily="34" charset="0"/>
                      </a:endParaRPr>
                    </a:p>
                  </a:txBody>
                  <a:tcPr marL="9525" marR="9525" marT="9525" marB="0" anchor="ctr">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lin ang="10800000" scaled="1"/>
                      <a:tileRect/>
                    </a:gradFill>
                  </a:tcPr>
                </a:tc>
                <a:tc>
                  <a:txBody>
                    <a:bodyPr/>
                    <a:lstStyle/>
                    <a:p>
                      <a:pPr algn="ctr" rtl="0" fontAlgn="ctr"/>
                      <a:r>
                        <a:rPr lang="es-ES" sz="1600" b="1" i="0" u="none" strike="noStrike" dirty="0" smtClean="0">
                          <a:solidFill>
                            <a:schemeClr val="tx1"/>
                          </a:solidFill>
                          <a:effectLst/>
                          <a:latin typeface="Arial Narrow" panose="020B0606020202030204" pitchFamily="34" charset="0"/>
                        </a:rPr>
                        <a:t>247</a:t>
                      </a:r>
                      <a:endParaRPr lang="es-CO" sz="1600" b="1" i="0" u="none" strike="noStrike" dirty="0">
                        <a:solidFill>
                          <a:schemeClr val="tx1"/>
                        </a:solidFill>
                        <a:effectLst/>
                        <a:latin typeface="Arial Narrow" panose="020B0606020202030204" pitchFamily="34" charset="0"/>
                      </a:endParaRPr>
                    </a:p>
                  </a:txBody>
                  <a:tcPr marL="9525" marR="9525" marT="9525" marB="0" anchor="ctr">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lin ang="10800000" scaled="1"/>
                      <a:tileRect/>
                    </a:gradFill>
                  </a:tcP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923442816"/>
              </p:ext>
            </p:extLst>
          </p:nvPr>
        </p:nvGraphicFramePr>
        <p:xfrm>
          <a:off x="6261581" y="5765801"/>
          <a:ext cx="5066816" cy="360000"/>
        </p:xfrm>
        <a:graphic>
          <a:graphicData uri="http://schemas.openxmlformats.org/drawingml/2006/table">
            <a:tbl>
              <a:tblPr firstRow="1" bandRow="1">
                <a:effectLst>
                  <a:outerShdw blurRad="76200" dir="18900000" sy="23000" kx="-1200000" algn="bl" rotWithShape="0">
                    <a:prstClr val="black">
                      <a:alpha val="20000"/>
                    </a:prstClr>
                  </a:outerShdw>
                </a:effectLst>
                <a:tableStyleId>{5C22544A-7EE6-4342-B048-85BDC9FD1C3A}</a:tableStyleId>
              </a:tblPr>
              <a:tblGrid>
                <a:gridCol w="1197548"/>
                <a:gridCol w="1934634"/>
                <a:gridCol w="1934634"/>
              </a:tblGrid>
              <a:tr h="360000">
                <a:tc>
                  <a:txBody>
                    <a:bodyPr/>
                    <a:lstStyle/>
                    <a:p>
                      <a:pPr algn="ctr" rtl="0" fontAlgn="ctr"/>
                      <a:r>
                        <a:rPr lang="es-ES" sz="1600" b="1" i="0" u="none" strike="noStrike" dirty="0" smtClean="0">
                          <a:solidFill>
                            <a:schemeClr val="tx1"/>
                          </a:solidFill>
                          <a:effectLst/>
                          <a:latin typeface="Arial Narrow" panose="020B0606020202030204" pitchFamily="34" charset="0"/>
                        </a:rPr>
                        <a:t>Cantidad</a:t>
                      </a:r>
                      <a:endParaRPr lang="es-CO" sz="1600" b="1" i="0" u="none" strike="noStrike" dirty="0">
                        <a:solidFill>
                          <a:schemeClr val="tx1"/>
                        </a:solidFill>
                        <a:effectLst/>
                        <a:latin typeface="Arial Narrow" panose="020B0606020202030204" pitchFamily="34" charset="0"/>
                      </a:endParaRPr>
                    </a:p>
                  </a:txBody>
                  <a:tcPr marL="9525" marR="9525" marT="9525" marB="0" anchor="ctr">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lin ang="8100000" scaled="1"/>
                      <a:tileRect/>
                    </a:gradFill>
                  </a:tcPr>
                </a:tc>
                <a:tc>
                  <a:txBody>
                    <a:bodyPr/>
                    <a:lstStyle/>
                    <a:p>
                      <a:pPr algn="ctr" rtl="0" fontAlgn="ctr"/>
                      <a:r>
                        <a:rPr lang="es-CO" sz="1600" b="1" i="0" u="none" strike="noStrike" dirty="0" smtClean="0">
                          <a:solidFill>
                            <a:schemeClr val="tx1"/>
                          </a:solidFill>
                          <a:effectLst/>
                          <a:latin typeface="Arial Narrow" panose="020B0606020202030204" pitchFamily="34" charset="0"/>
                        </a:rPr>
                        <a:t>2642</a:t>
                      </a:r>
                      <a:endParaRPr lang="es-CO" sz="1600" b="1" i="0" u="none" strike="noStrike" dirty="0">
                        <a:solidFill>
                          <a:schemeClr val="tx1"/>
                        </a:solidFill>
                        <a:effectLst/>
                        <a:latin typeface="Arial Narrow" panose="020B0606020202030204" pitchFamily="34" charset="0"/>
                      </a:endParaRPr>
                    </a:p>
                  </a:txBody>
                  <a:tcPr marL="9525" marR="9525" marT="9525" marB="0" anchor="ctr">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lin ang="8100000" scaled="1"/>
                      <a:tileRect/>
                    </a:gradFill>
                  </a:tcPr>
                </a:tc>
                <a:tc>
                  <a:txBody>
                    <a:bodyPr/>
                    <a:lstStyle/>
                    <a:p>
                      <a:pPr algn="ctr" rtl="0" fontAlgn="ctr"/>
                      <a:r>
                        <a:rPr lang="es-CO" sz="1600" b="1" i="0" u="none" strike="noStrike" dirty="0" smtClean="0">
                          <a:solidFill>
                            <a:schemeClr val="tx1"/>
                          </a:solidFill>
                          <a:effectLst/>
                          <a:latin typeface="Arial Narrow" panose="020B0606020202030204" pitchFamily="34" charset="0"/>
                        </a:rPr>
                        <a:t>112</a:t>
                      </a:r>
                      <a:endParaRPr lang="es-CO" sz="1600" b="1" i="0" u="none" strike="noStrike" dirty="0">
                        <a:solidFill>
                          <a:schemeClr val="tx1"/>
                        </a:solidFill>
                        <a:effectLst/>
                        <a:latin typeface="Arial Narrow" panose="020B0606020202030204" pitchFamily="34" charset="0"/>
                      </a:endParaRPr>
                    </a:p>
                  </a:txBody>
                  <a:tcPr marL="9525" marR="9525" marT="9525" marB="0" anchor="ctr">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lin ang="8100000" scaled="1"/>
                      <a:tileRect/>
                    </a:gradFill>
                  </a:tcPr>
                </a:tc>
              </a:tr>
            </a:tbl>
          </a:graphicData>
        </a:graphic>
      </p:graphicFrame>
      <p:sp>
        <p:nvSpPr>
          <p:cNvPr id="11" name="1 Título"/>
          <p:cNvSpPr txBox="1">
            <a:spLocks noGrp="1"/>
          </p:cNvSpPr>
          <p:nvPr>
            <p:ph type="title"/>
          </p:nvPr>
        </p:nvSpPr>
        <p:spPr>
          <a:xfrm>
            <a:off x="5686018" y="116262"/>
            <a:ext cx="6505982" cy="1268184"/>
          </a:xfrm>
          <a:prstGeom prst="rect">
            <a:avLst/>
          </a:prstGeom>
        </p:spPr>
        <p:txBody>
          <a:bodyPr/>
          <a:lstStyle>
            <a:lvl1pPr algn="r" defTabSz="914400" rtl="0" eaLnBrk="1" latinLnBrk="0" hangingPunct="1">
              <a:spcBef>
                <a:spcPct val="0"/>
              </a:spcBef>
              <a:buNone/>
              <a:defRPr sz="2400" b="1" kern="1200" cap="all" baseline="0">
                <a:solidFill>
                  <a:schemeClr val="bg1"/>
                </a:solidFill>
                <a:latin typeface="Times New Roman" pitchFamily="18" charset="0"/>
                <a:ea typeface="+mj-ea"/>
                <a:cs typeface="Times New Roman" pitchFamily="18" charset="0"/>
              </a:defRPr>
            </a:lvl1pPr>
          </a:lstStyle>
          <a:p>
            <a:pPr>
              <a:lnSpc>
                <a:spcPct val="100000"/>
              </a:lnSpc>
            </a:pPr>
            <a:r>
              <a:rPr lang="es-ES" sz="3600" b="0" dirty="0">
                <a:latin typeface="Algerian" panose="04020705040A02060702" pitchFamily="82" charset="0"/>
                <a:cs typeface="Arial" panose="020B0604020202020204" pitchFamily="34" charset="0"/>
              </a:rPr>
              <a:t>COMUNICACIONES</a:t>
            </a:r>
            <a:r>
              <a:rPr lang="es-ES" sz="3600" dirty="0">
                <a:latin typeface="Algerian" panose="04020705040A02060702" pitchFamily="82" charset="0"/>
                <a:cs typeface="Arial" panose="020B0604020202020204" pitchFamily="34" charset="0"/>
              </a:rPr>
              <a:t> </a:t>
            </a:r>
            <a:r>
              <a:rPr lang="es-ES" sz="3600" b="0" dirty="0" smtClean="0">
                <a:latin typeface="Algerian" panose="04020705040A02060702" pitchFamily="82" charset="0"/>
                <a:cs typeface="Arial" panose="020B0604020202020204" pitchFamily="34" charset="0"/>
              </a:rPr>
              <a:t>ENVIADAS</a:t>
            </a:r>
            <a:endParaRPr lang="es-ES" sz="3600" b="0" dirty="0">
              <a:latin typeface="Algerian" panose="04020705040A02060702" pitchFamily="82" charset="0"/>
              <a:cs typeface="Arial" panose="020B0604020202020204" pitchFamily="34" charset="0"/>
            </a:endParaRPr>
          </a:p>
        </p:txBody>
      </p:sp>
      <p:grpSp>
        <p:nvGrpSpPr>
          <p:cNvPr id="13" name="Grupo 12"/>
          <p:cNvGrpSpPr/>
          <p:nvPr/>
        </p:nvGrpSpPr>
        <p:grpSpPr>
          <a:xfrm>
            <a:off x="5054120" y="1897766"/>
            <a:ext cx="2015067" cy="1063752"/>
            <a:chOff x="4991299" y="2277530"/>
            <a:chExt cx="2015067" cy="1063752"/>
          </a:xfrm>
        </p:grpSpPr>
        <p:sp>
          <p:nvSpPr>
            <p:cNvPr id="12" name="Multidocumento 11"/>
            <p:cNvSpPr/>
            <p:nvPr/>
          </p:nvSpPr>
          <p:spPr>
            <a:xfrm flipV="1">
              <a:off x="5118299" y="2277530"/>
              <a:ext cx="1888067" cy="1063752"/>
            </a:xfrm>
            <a:prstGeom prst="flowChartMultidocument">
              <a:avLst/>
            </a:prstGeom>
            <a:solidFill>
              <a:srgbClr val="FFCCFF"/>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3200" b="1" dirty="0">
                <a:solidFill>
                  <a:schemeClr val="tx1"/>
                </a:solidFill>
                <a:effectLst>
                  <a:outerShdw blurRad="38100" dist="38100" dir="2700000" algn="tl">
                    <a:srgbClr val="000000">
                      <a:alpha val="43137"/>
                    </a:srgbClr>
                  </a:outerShdw>
                </a:effectLst>
                <a:latin typeface="Arial Narrow" panose="020B0606020202030204" pitchFamily="34" charset="0"/>
              </a:endParaRPr>
            </a:p>
          </p:txBody>
        </p:sp>
        <p:sp>
          <p:nvSpPr>
            <p:cNvPr id="7" name="CuadroTexto 6"/>
            <p:cNvSpPr txBox="1"/>
            <p:nvPr/>
          </p:nvSpPr>
          <p:spPr>
            <a:xfrm>
              <a:off x="4991299" y="2396064"/>
              <a:ext cx="1888067" cy="646331"/>
            </a:xfrm>
            <a:prstGeom prst="rect">
              <a:avLst/>
            </a:prstGeom>
            <a:noFill/>
          </p:spPr>
          <p:txBody>
            <a:bodyPr wrap="square" rtlCol="0" anchor="ctr">
              <a:spAutoFit/>
            </a:bodyPr>
            <a:lstStyle/>
            <a:p>
              <a:pPr algn="ctr"/>
              <a:r>
                <a:rPr lang="es-ES" sz="3600" b="1" dirty="0" smtClean="0">
                  <a:effectLst>
                    <a:outerShdw blurRad="38100" dist="38100" dir="2700000" algn="tl">
                      <a:srgbClr val="000000">
                        <a:alpha val="43137"/>
                      </a:srgbClr>
                    </a:outerShdw>
                  </a:effectLst>
                  <a:latin typeface="Arial Narrow" panose="020B0606020202030204" pitchFamily="34" charset="0"/>
                </a:rPr>
                <a:t>2.954</a:t>
              </a:r>
              <a:endParaRPr lang="es-CO" sz="3600" b="1" dirty="0">
                <a:effectLst>
                  <a:outerShdw blurRad="38100" dist="38100" dir="2700000" algn="tl">
                    <a:srgbClr val="000000">
                      <a:alpha val="43137"/>
                    </a:srgbClr>
                  </a:outerShdw>
                </a:effectLst>
                <a:latin typeface="Arial Narrow" panose="020B0606020202030204" pitchFamily="34" charset="0"/>
              </a:endParaRPr>
            </a:p>
          </p:txBody>
        </p:sp>
      </p:grpSp>
      <p:graphicFrame>
        <p:nvGraphicFramePr>
          <p:cNvPr id="10" name="9 Gráfico">
            <a:extLst>
              <a:ext uri="{FF2B5EF4-FFF2-40B4-BE49-F238E27FC236}">
                <a16:creationId xmlns:lc="http://schemas.openxmlformats.org/drawingml/2006/lockedCanvas" xmlns:a16="http://schemas.microsoft.com/office/drawing/2014/main" xmlns="" xmlns:xdr="http://schemas.openxmlformats.org/drawingml/2006/spreadsheetDrawing" id="{00000000-0008-0000-0500-00000A000000}"/>
              </a:ext>
            </a:extLst>
          </p:cNvPr>
          <p:cNvGraphicFramePr>
            <a:graphicFrameLocks/>
          </p:cNvGraphicFramePr>
          <p:nvPr>
            <p:extLst>
              <p:ext uri="{D42A27DB-BD31-4B8C-83A1-F6EECF244321}">
                <p14:modId xmlns:p14="http://schemas.microsoft.com/office/powerpoint/2010/main" val="4154285357"/>
              </p:ext>
            </p:extLst>
          </p:nvPr>
        </p:nvGraphicFramePr>
        <p:xfrm>
          <a:off x="2085975" y="1669774"/>
          <a:ext cx="3912178" cy="39523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15 Gráfico">
            <a:extLst>
              <a:ext uri="{FF2B5EF4-FFF2-40B4-BE49-F238E27FC236}">
                <a16:creationId xmlns:lc="http://schemas.openxmlformats.org/drawingml/2006/lockedCanvas" xmlns:a16="http://schemas.microsoft.com/office/drawing/2014/main" xmlns="" xmlns:xdr="http://schemas.openxmlformats.org/drawingml/2006/spreadsheetDrawing" id="{00000000-0008-0000-0500-000008000000}"/>
              </a:ext>
            </a:extLst>
          </p:cNvPr>
          <p:cNvGraphicFramePr>
            <a:graphicFrameLocks/>
          </p:cNvGraphicFramePr>
          <p:nvPr>
            <p:extLst>
              <p:ext uri="{D42A27DB-BD31-4B8C-83A1-F6EECF244321}">
                <p14:modId xmlns:p14="http://schemas.microsoft.com/office/powerpoint/2010/main" val="3825586946"/>
              </p:ext>
            </p:extLst>
          </p:nvPr>
        </p:nvGraphicFramePr>
        <p:xfrm>
          <a:off x="7606276" y="1470992"/>
          <a:ext cx="3565307" cy="4264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6957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noGrp="1"/>
          </p:cNvSpPr>
          <p:nvPr>
            <p:ph type="title"/>
          </p:nvPr>
        </p:nvSpPr>
        <p:spPr>
          <a:xfrm>
            <a:off x="5677551" y="10283"/>
            <a:ext cx="6505982" cy="1268184"/>
          </a:xfrm>
          <a:prstGeom prst="rect">
            <a:avLst/>
          </a:prstGeom>
        </p:spPr>
        <p:txBody>
          <a:bodyPr/>
          <a:lstStyle>
            <a:lvl1pPr algn="r" defTabSz="914400" rtl="0" eaLnBrk="1" latinLnBrk="0" hangingPunct="1">
              <a:spcBef>
                <a:spcPct val="0"/>
              </a:spcBef>
              <a:buNone/>
              <a:defRPr sz="2400" b="1" kern="1200" cap="all" baseline="0">
                <a:solidFill>
                  <a:schemeClr val="bg1"/>
                </a:solidFill>
                <a:latin typeface="Times New Roman" pitchFamily="18" charset="0"/>
                <a:ea typeface="+mj-ea"/>
                <a:cs typeface="Times New Roman" pitchFamily="18" charset="0"/>
              </a:defRPr>
            </a:lvl1pPr>
          </a:lstStyle>
          <a:p>
            <a:pPr>
              <a:lnSpc>
                <a:spcPct val="100000"/>
              </a:lnSpc>
            </a:pPr>
            <a:r>
              <a:rPr lang="es-ES" sz="3600" b="0" dirty="0">
                <a:latin typeface="Algerian" panose="04020705040A02060702" pitchFamily="82" charset="0"/>
                <a:cs typeface="Arial" panose="020B0604020202020204" pitchFamily="34" charset="0"/>
              </a:rPr>
              <a:t>COMUNICACIONES</a:t>
            </a:r>
            <a:r>
              <a:rPr lang="es-ES" sz="3600" dirty="0">
                <a:latin typeface="Algerian" panose="04020705040A02060702" pitchFamily="82" charset="0"/>
                <a:cs typeface="Arial" panose="020B0604020202020204" pitchFamily="34" charset="0"/>
              </a:rPr>
              <a:t> </a:t>
            </a:r>
            <a:r>
              <a:rPr lang="es-ES" sz="3600" b="0" dirty="0" smtClean="0">
                <a:latin typeface="Algerian" panose="04020705040A02060702" pitchFamily="82" charset="0"/>
                <a:cs typeface="Arial" panose="020B0604020202020204" pitchFamily="34" charset="0"/>
              </a:rPr>
              <a:t>recibidas</a:t>
            </a:r>
            <a:endParaRPr lang="es-ES" sz="3600" b="0" dirty="0">
              <a:latin typeface="Algerian" panose="04020705040A02060702" pitchFamily="82" charset="0"/>
              <a:cs typeface="Arial" panose="020B0604020202020204" pitchFamily="34" charset="0"/>
            </a:endParaRPr>
          </a:p>
        </p:txBody>
      </p:sp>
      <p:sp>
        <p:nvSpPr>
          <p:cNvPr id="11" name="4 CuadroTexto"/>
          <p:cNvSpPr txBox="1"/>
          <p:nvPr/>
        </p:nvSpPr>
        <p:spPr>
          <a:xfrm>
            <a:off x="7054542" y="2302931"/>
            <a:ext cx="3752000" cy="584775"/>
          </a:xfrm>
          <a:prstGeom prst="rect">
            <a:avLst/>
          </a:prstGeom>
          <a:noFill/>
        </p:spPr>
        <p:txBody>
          <a:bodyPr wrap="square" rtlCol="0">
            <a:spAutoFit/>
          </a:bodyPr>
          <a:lstStyle/>
          <a:p>
            <a:pPr algn="ctr"/>
            <a:r>
              <a:rPr lang="es-CO" sz="3200" b="1" dirty="0" smtClean="0">
                <a:latin typeface="Arial" panose="020B0604020202020204" pitchFamily="34" charset="0"/>
                <a:cs typeface="Arial" panose="020B0604020202020204" pitchFamily="34" charset="0"/>
              </a:rPr>
              <a:t>Tipo de Trámite</a:t>
            </a:r>
            <a:endParaRPr lang="es-CO" sz="3200" b="1" dirty="0">
              <a:latin typeface="Arial" panose="020B0604020202020204" pitchFamily="34" charset="0"/>
              <a:cs typeface="Arial" panose="020B0604020202020204" pitchFamily="34" charset="0"/>
            </a:endParaRPr>
          </a:p>
        </p:txBody>
      </p:sp>
      <p:graphicFrame>
        <p:nvGraphicFramePr>
          <p:cNvPr id="5" name="4 Gráfico">
            <a:extLst>
              <a:ext uri="{FF2B5EF4-FFF2-40B4-BE49-F238E27FC236}">
                <a16:creationId xmlns:lc="http://schemas.openxmlformats.org/drawingml/2006/lockedCanvas" xmlns:a16="http://schemas.microsoft.com/office/drawing/2014/main" xmlns="" xmlns:xdr="http://schemas.openxmlformats.org/drawingml/2006/spreadsheetDrawing" id="{00000000-0008-0000-0500-00000C000000}"/>
              </a:ext>
            </a:extLst>
          </p:cNvPr>
          <p:cNvGraphicFramePr>
            <a:graphicFrameLocks/>
          </p:cNvGraphicFramePr>
          <p:nvPr>
            <p:extLst>
              <p:ext uri="{D42A27DB-BD31-4B8C-83A1-F6EECF244321}">
                <p14:modId xmlns:p14="http://schemas.microsoft.com/office/powerpoint/2010/main" val="392752525"/>
              </p:ext>
            </p:extLst>
          </p:nvPr>
        </p:nvGraphicFramePr>
        <p:xfrm>
          <a:off x="174929" y="1518699"/>
          <a:ext cx="12243559" cy="47120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043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758670" y="1356739"/>
            <a:ext cx="4784196" cy="5407069"/>
          </a:xfrm>
          <a:prstGeom prst="rect">
            <a:avLst/>
          </a:prstGeom>
        </p:spPr>
      </p:pic>
      <p:sp>
        <p:nvSpPr>
          <p:cNvPr id="2" name="1 Marcador de pie de página"/>
          <p:cNvSpPr>
            <a:spLocks noGrp="1"/>
          </p:cNvSpPr>
          <p:nvPr>
            <p:ph type="ftr" sz="quarter" idx="10"/>
          </p:nvPr>
        </p:nvSpPr>
        <p:spPr/>
        <p:txBody>
          <a:bodyPr>
            <a:normAutofit/>
          </a:bodyPr>
          <a:lstStyle/>
          <a:p>
            <a:r>
              <a:rPr lang="es-CO" dirty="0"/>
              <a:t>DIRECCIÓN ADMINISTRATIVA Y FINANCIERA</a:t>
            </a:r>
          </a:p>
        </p:txBody>
      </p:sp>
      <p:sp>
        <p:nvSpPr>
          <p:cNvPr id="5" name="4 CuadroTexto"/>
          <p:cNvSpPr txBox="1"/>
          <p:nvPr/>
        </p:nvSpPr>
        <p:spPr>
          <a:xfrm>
            <a:off x="1368994" y="4330373"/>
            <a:ext cx="10167815" cy="1107996"/>
          </a:xfrm>
          <a:prstGeom prst="rect">
            <a:avLst/>
          </a:prstGeom>
          <a:noFill/>
        </p:spPr>
        <p:txBody>
          <a:bodyPr wrap="square" rtlCol="0">
            <a:spAutoFit/>
          </a:bodyPr>
          <a:lstStyle/>
          <a:p>
            <a:pPr algn="ctr"/>
            <a:r>
              <a:rPr lang="es-CO" sz="6600" b="1" dirty="0">
                <a:latin typeface="Albertus Extra Bold" pitchFamily="34" charset="0"/>
                <a:cs typeface="Arial" pitchFamily="34" charset="0"/>
              </a:rPr>
              <a:t>PQRS RECIBIDAS </a:t>
            </a:r>
          </a:p>
        </p:txBody>
      </p:sp>
    </p:spTree>
    <p:extLst>
      <p:ext uri="{BB962C8B-B14F-4D97-AF65-F5344CB8AC3E}">
        <p14:creationId xmlns:p14="http://schemas.microsoft.com/office/powerpoint/2010/main" val="2427868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807470355"/>
              </p:ext>
            </p:extLst>
          </p:nvPr>
        </p:nvGraphicFramePr>
        <p:xfrm>
          <a:off x="5927834" y="2044460"/>
          <a:ext cx="5186857" cy="3148389"/>
        </p:xfrm>
        <a:graphic>
          <a:graphicData uri="http://schemas.openxmlformats.org/drawingml/2006/table">
            <a:tbl>
              <a:tblPr>
                <a:tableStyleId>{5C22544A-7EE6-4342-B048-85BDC9FD1C3A}</a:tableStyleId>
              </a:tblPr>
              <a:tblGrid>
                <a:gridCol w="3367577"/>
                <a:gridCol w="1819280"/>
              </a:tblGrid>
              <a:tr h="84218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O" sz="1200" b="1" u="none" strike="noStrike" dirty="0" smtClean="0">
                          <a:solidFill>
                            <a:schemeClr val="tx1"/>
                          </a:solidFill>
                          <a:effectLst/>
                          <a:latin typeface="Arial Narrow" panose="020B0606020202030204" pitchFamily="34" charset="0"/>
                        </a:rPr>
                        <a:t>TIPO DE PQR´S</a:t>
                      </a:r>
                      <a:endParaRPr lang="es-CO" sz="1200" b="1" i="0" u="none" strike="noStrike" dirty="0" smtClean="0">
                        <a:solidFill>
                          <a:schemeClr val="tx1"/>
                        </a:solidFill>
                        <a:effectLst/>
                        <a:latin typeface="Arial Narrow" panose="020B0606020202030204" pitchFamily="34" charset="0"/>
                      </a:endParaRPr>
                    </a:p>
                  </a:txBody>
                  <a:tcPr marL="9525" marR="9525" marT="9525" marB="0" anchor="b">
                    <a:gradFill flip="none" rotWithShape="1">
                      <a:gsLst>
                        <a:gs pos="0">
                          <a:srgbClr val="00CC99">
                            <a:shade val="30000"/>
                            <a:satMod val="115000"/>
                          </a:srgbClr>
                        </a:gs>
                        <a:gs pos="50000">
                          <a:srgbClr val="00CC99">
                            <a:shade val="67500"/>
                            <a:satMod val="115000"/>
                          </a:srgbClr>
                        </a:gs>
                        <a:gs pos="100000">
                          <a:srgbClr val="00CC99">
                            <a:shade val="100000"/>
                            <a:satMod val="115000"/>
                          </a:srgbClr>
                        </a:gs>
                      </a:gsLst>
                      <a:lin ang="5400000" scaled="1"/>
                      <a:tileRect/>
                    </a:gradFill>
                  </a:tcPr>
                </a:tc>
                <a:tc>
                  <a:txBody>
                    <a:bodyPr/>
                    <a:lstStyle/>
                    <a:p>
                      <a:pPr algn="ctr" rtl="0" fontAlgn="ctr"/>
                      <a:r>
                        <a:rPr lang="es-CO" sz="1200" b="1" u="none" strike="noStrike" dirty="0" smtClean="0">
                          <a:solidFill>
                            <a:schemeClr val="tx1"/>
                          </a:solidFill>
                          <a:effectLst/>
                          <a:latin typeface="Arial Narrow" panose="020B0606020202030204" pitchFamily="34" charset="0"/>
                        </a:rPr>
                        <a:t>CANTIDAD</a:t>
                      </a:r>
                      <a:endParaRPr lang="es-CO" sz="1200" b="1" i="0" u="none" strike="noStrike" dirty="0">
                        <a:solidFill>
                          <a:schemeClr val="tx1"/>
                        </a:solidFill>
                        <a:effectLst/>
                        <a:latin typeface="Arial Narrow" panose="020B0606020202030204" pitchFamily="34" charset="0"/>
                      </a:endParaRPr>
                    </a:p>
                  </a:txBody>
                  <a:tcPr marL="9525" marR="9525" marT="9525" marB="0" anchor="b">
                    <a:gradFill flip="none" rotWithShape="1">
                      <a:gsLst>
                        <a:gs pos="0">
                          <a:srgbClr val="00CC99">
                            <a:shade val="30000"/>
                            <a:satMod val="115000"/>
                          </a:srgbClr>
                        </a:gs>
                        <a:gs pos="50000">
                          <a:srgbClr val="00CC99">
                            <a:shade val="67500"/>
                            <a:satMod val="115000"/>
                          </a:srgbClr>
                        </a:gs>
                        <a:gs pos="100000">
                          <a:srgbClr val="00CC99">
                            <a:shade val="100000"/>
                            <a:satMod val="115000"/>
                          </a:srgbClr>
                        </a:gs>
                      </a:gsLst>
                      <a:lin ang="5400000" scaled="1"/>
                      <a:tileRect/>
                    </a:gradFill>
                  </a:tcPr>
                </a:tc>
              </a:tr>
              <a:tr h="366344">
                <a:tc>
                  <a:txBody>
                    <a:bodyPr/>
                    <a:lstStyle/>
                    <a:p>
                      <a:pPr algn="l" fontAlgn="b"/>
                      <a:r>
                        <a:rPr lang="es-CO" sz="1100" b="1" i="0" u="none" strike="noStrike">
                          <a:solidFill>
                            <a:srgbClr val="000000"/>
                          </a:solidFill>
                          <a:effectLst/>
                          <a:latin typeface="Calibri"/>
                        </a:rPr>
                        <a:t>Derecho de petición</a:t>
                      </a:r>
                    </a:p>
                  </a:txBody>
                  <a:tcPr marL="9525" marR="9525" marT="9525" marB="0" anchor="b">
                    <a:gradFill flip="none" rotWithShape="1">
                      <a:gsLst>
                        <a:gs pos="0">
                          <a:srgbClr val="A1E4F1">
                            <a:shade val="30000"/>
                            <a:satMod val="115000"/>
                          </a:srgbClr>
                        </a:gs>
                        <a:gs pos="50000">
                          <a:srgbClr val="A1E4F1">
                            <a:shade val="67500"/>
                            <a:satMod val="115000"/>
                          </a:srgbClr>
                        </a:gs>
                        <a:gs pos="100000">
                          <a:srgbClr val="A1E4F1">
                            <a:shade val="100000"/>
                            <a:satMod val="115000"/>
                          </a:srgbClr>
                        </a:gs>
                      </a:gsLst>
                      <a:path path="circle">
                        <a:fillToRect l="100000" t="100000"/>
                      </a:path>
                      <a:tileRect r="-100000" b="-100000"/>
                    </a:gradFill>
                  </a:tcPr>
                </a:tc>
                <a:tc>
                  <a:txBody>
                    <a:bodyPr/>
                    <a:lstStyle/>
                    <a:p>
                      <a:pPr algn="ctr" fontAlgn="b"/>
                      <a:r>
                        <a:rPr lang="es-CO" sz="1100" b="1" i="0" u="none" strike="noStrike" dirty="0">
                          <a:solidFill>
                            <a:srgbClr val="000000"/>
                          </a:solidFill>
                          <a:effectLst/>
                          <a:latin typeface="Calibri"/>
                        </a:rPr>
                        <a:t>8</a:t>
                      </a:r>
                    </a:p>
                  </a:txBody>
                  <a:tcPr marL="9525" marR="9525" marT="9525" marB="0" anchor="b">
                    <a:gradFill flip="none" rotWithShape="1">
                      <a:gsLst>
                        <a:gs pos="0">
                          <a:srgbClr val="A1E4F1">
                            <a:shade val="30000"/>
                            <a:satMod val="115000"/>
                          </a:srgbClr>
                        </a:gs>
                        <a:gs pos="50000">
                          <a:srgbClr val="A1E4F1">
                            <a:shade val="67500"/>
                            <a:satMod val="115000"/>
                          </a:srgbClr>
                        </a:gs>
                        <a:gs pos="100000">
                          <a:srgbClr val="A1E4F1">
                            <a:shade val="100000"/>
                            <a:satMod val="115000"/>
                          </a:srgbClr>
                        </a:gs>
                      </a:gsLst>
                      <a:path path="circle">
                        <a:fillToRect l="100000" t="100000"/>
                      </a:path>
                      <a:tileRect r="-100000" b="-100000"/>
                    </a:gradFill>
                  </a:tcPr>
                </a:tc>
              </a:tr>
              <a:tr h="361815">
                <a:tc>
                  <a:txBody>
                    <a:bodyPr/>
                    <a:lstStyle/>
                    <a:p>
                      <a:pPr algn="l" fontAlgn="b"/>
                      <a:r>
                        <a:rPr lang="es-CO" sz="1100" b="1" i="0" u="none" strike="noStrike" dirty="0">
                          <a:solidFill>
                            <a:srgbClr val="000000"/>
                          </a:solidFill>
                          <a:effectLst/>
                          <a:latin typeface="Calibri"/>
                        </a:rPr>
                        <a:t>PQR-Petición de Información</a:t>
                      </a:r>
                    </a:p>
                  </a:txBody>
                  <a:tcPr marL="9525" marR="9525" marT="9525" marB="0" anchor="b">
                    <a:gradFill flip="none" rotWithShape="1">
                      <a:gsLst>
                        <a:gs pos="0">
                          <a:srgbClr val="A1E4F1">
                            <a:shade val="30000"/>
                            <a:satMod val="115000"/>
                          </a:srgbClr>
                        </a:gs>
                        <a:gs pos="50000">
                          <a:srgbClr val="A1E4F1">
                            <a:shade val="67500"/>
                            <a:satMod val="115000"/>
                          </a:srgbClr>
                        </a:gs>
                        <a:gs pos="100000">
                          <a:srgbClr val="A1E4F1">
                            <a:shade val="100000"/>
                            <a:satMod val="115000"/>
                          </a:srgbClr>
                        </a:gs>
                      </a:gsLst>
                      <a:path path="circle">
                        <a:fillToRect l="100000" t="100000"/>
                      </a:path>
                      <a:tileRect r="-100000" b="-100000"/>
                    </a:gradFill>
                  </a:tcPr>
                </a:tc>
                <a:tc>
                  <a:txBody>
                    <a:bodyPr/>
                    <a:lstStyle/>
                    <a:p>
                      <a:pPr algn="ctr" fontAlgn="b"/>
                      <a:r>
                        <a:rPr lang="es-CO" sz="1100" b="1" i="0" u="none" strike="noStrike" dirty="0">
                          <a:solidFill>
                            <a:srgbClr val="000000"/>
                          </a:solidFill>
                          <a:effectLst/>
                          <a:latin typeface="Calibri"/>
                        </a:rPr>
                        <a:t>3</a:t>
                      </a:r>
                    </a:p>
                  </a:txBody>
                  <a:tcPr marL="9525" marR="9525" marT="9525" marB="0" anchor="b">
                    <a:gradFill flip="none" rotWithShape="1">
                      <a:gsLst>
                        <a:gs pos="0">
                          <a:srgbClr val="A1E4F1">
                            <a:shade val="30000"/>
                            <a:satMod val="115000"/>
                          </a:srgbClr>
                        </a:gs>
                        <a:gs pos="50000">
                          <a:srgbClr val="A1E4F1">
                            <a:shade val="67500"/>
                            <a:satMod val="115000"/>
                          </a:srgbClr>
                        </a:gs>
                        <a:gs pos="100000">
                          <a:srgbClr val="A1E4F1">
                            <a:shade val="100000"/>
                            <a:satMod val="115000"/>
                          </a:srgbClr>
                        </a:gs>
                      </a:gsLst>
                      <a:path path="circle">
                        <a:fillToRect l="100000" t="100000"/>
                      </a:path>
                      <a:tileRect r="-100000" b="-100000"/>
                    </a:gradFill>
                  </a:tcPr>
                </a:tc>
              </a:tr>
              <a:tr h="301766">
                <a:tc>
                  <a:txBody>
                    <a:bodyPr/>
                    <a:lstStyle/>
                    <a:p>
                      <a:pPr algn="l" fontAlgn="b"/>
                      <a:r>
                        <a:rPr lang="es-CO" sz="1100" b="1" i="0" u="none" strike="noStrike" dirty="0">
                          <a:solidFill>
                            <a:srgbClr val="000000"/>
                          </a:solidFill>
                          <a:effectLst/>
                          <a:latin typeface="Calibri"/>
                        </a:rPr>
                        <a:t>PQR-Recursos</a:t>
                      </a:r>
                    </a:p>
                  </a:txBody>
                  <a:tcPr marL="9525" marR="9525" marT="9525" marB="0" anchor="b">
                    <a:gradFill flip="none" rotWithShape="1">
                      <a:gsLst>
                        <a:gs pos="0">
                          <a:srgbClr val="A1E4F1">
                            <a:shade val="30000"/>
                            <a:satMod val="115000"/>
                          </a:srgbClr>
                        </a:gs>
                        <a:gs pos="50000">
                          <a:srgbClr val="A1E4F1">
                            <a:shade val="67500"/>
                            <a:satMod val="115000"/>
                          </a:srgbClr>
                        </a:gs>
                        <a:gs pos="100000">
                          <a:srgbClr val="A1E4F1">
                            <a:shade val="100000"/>
                            <a:satMod val="115000"/>
                          </a:srgbClr>
                        </a:gs>
                      </a:gsLst>
                      <a:path path="circle">
                        <a:fillToRect l="100000" t="100000"/>
                      </a:path>
                      <a:tileRect r="-100000" b="-100000"/>
                    </a:gradFill>
                  </a:tcPr>
                </a:tc>
                <a:tc>
                  <a:txBody>
                    <a:bodyPr/>
                    <a:lstStyle/>
                    <a:p>
                      <a:pPr algn="ctr" fontAlgn="b"/>
                      <a:r>
                        <a:rPr lang="es-CO" sz="1100" b="1" i="0" u="none" strike="noStrike" dirty="0">
                          <a:solidFill>
                            <a:srgbClr val="000000"/>
                          </a:solidFill>
                          <a:effectLst/>
                          <a:latin typeface="Calibri"/>
                        </a:rPr>
                        <a:t>3</a:t>
                      </a:r>
                    </a:p>
                  </a:txBody>
                  <a:tcPr marL="9525" marR="9525" marT="9525" marB="0" anchor="b">
                    <a:gradFill flip="none" rotWithShape="1">
                      <a:gsLst>
                        <a:gs pos="0">
                          <a:srgbClr val="A1E4F1">
                            <a:shade val="30000"/>
                            <a:satMod val="115000"/>
                          </a:srgbClr>
                        </a:gs>
                        <a:gs pos="50000">
                          <a:srgbClr val="A1E4F1">
                            <a:shade val="67500"/>
                            <a:satMod val="115000"/>
                          </a:srgbClr>
                        </a:gs>
                        <a:gs pos="100000">
                          <a:srgbClr val="A1E4F1">
                            <a:shade val="100000"/>
                            <a:satMod val="115000"/>
                          </a:srgbClr>
                        </a:gs>
                      </a:gsLst>
                      <a:path path="circle">
                        <a:fillToRect l="100000" t="100000"/>
                      </a:path>
                      <a:tileRect r="-100000" b="-100000"/>
                    </a:gradFill>
                  </a:tcPr>
                </a:tc>
              </a:tr>
              <a:tr h="297280">
                <a:tc>
                  <a:txBody>
                    <a:bodyPr/>
                    <a:lstStyle/>
                    <a:p>
                      <a:pPr algn="l" fontAlgn="b"/>
                      <a:r>
                        <a:rPr lang="es-CO" sz="1100" b="1" i="0" u="none" strike="noStrike">
                          <a:solidFill>
                            <a:srgbClr val="000000"/>
                          </a:solidFill>
                          <a:effectLst/>
                          <a:latin typeface="Calibri"/>
                        </a:rPr>
                        <a:t>PQR-Solicitud Base de datos</a:t>
                      </a:r>
                    </a:p>
                  </a:txBody>
                  <a:tcPr marL="9525" marR="9525" marT="9525" marB="0" anchor="b">
                    <a:gradFill flip="none" rotWithShape="1">
                      <a:gsLst>
                        <a:gs pos="0">
                          <a:srgbClr val="A1E4F1">
                            <a:shade val="30000"/>
                            <a:satMod val="115000"/>
                          </a:srgbClr>
                        </a:gs>
                        <a:gs pos="50000">
                          <a:srgbClr val="A1E4F1">
                            <a:shade val="67500"/>
                            <a:satMod val="115000"/>
                          </a:srgbClr>
                        </a:gs>
                        <a:gs pos="100000">
                          <a:srgbClr val="A1E4F1">
                            <a:shade val="100000"/>
                            <a:satMod val="115000"/>
                          </a:srgbClr>
                        </a:gs>
                      </a:gsLst>
                      <a:path path="circle">
                        <a:fillToRect l="100000" t="100000"/>
                      </a:path>
                      <a:tileRect r="-100000" b="-100000"/>
                    </a:gradFill>
                  </a:tcPr>
                </a:tc>
                <a:tc>
                  <a:txBody>
                    <a:bodyPr/>
                    <a:lstStyle/>
                    <a:p>
                      <a:pPr algn="ctr" fontAlgn="b"/>
                      <a:r>
                        <a:rPr lang="es-CO" sz="1100" b="1" i="0" u="none" strike="noStrike" dirty="0">
                          <a:solidFill>
                            <a:srgbClr val="000000"/>
                          </a:solidFill>
                          <a:effectLst/>
                          <a:latin typeface="Calibri"/>
                        </a:rPr>
                        <a:t>97</a:t>
                      </a:r>
                    </a:p>
                  </a:txBody>
                  <a:tcPr marL="9525" marR="9525" marT="9525" marB="0" anchor="b">
                    <a:gradFill flip="none" rotWithShape="1">
                      <a:gsLst>
                        <a:gs pos="0">
                          <a:srgbClr val="A1E4F1">
                            <a:shade val="30000"/>
                            <a:satMod val="115000"/>
                          </a:srgbClr>
                        </a:gs>
                        <a:gs pos="50000">
                          <a:srgbClr val="A1E4F1">
                            <a:shade val="67500"/>
                            <a:satMod val="115000"/>
                          </a:srgbClr>
                        </a:gs>
                        <a:gs pos="100000">
                          <a:srgbClr val="A1E4F1">
                            <a:shade val="100000"/>
                            <a:satMod val="115000"/>
                          </a:srgbClr>
                        </a:gs>
                      </a:gsLst>
                      <a:path path="circle">
                        <a:fillToRect l="100000" t="100000"/>
                      </a:path>
                      <a:tileRect r="-100000" b="-100000"/>
                    </a:gradFill>
                  </a:tcPr>
                </a:tc>
              </a:tr>
              <a:tr h="327006">
                <a:tc>
                  <a:txBody>
                    <a:bodyPr/>
                    <a:lstStyle/>
                    <a:p>
                      <a:pPr algn="l" fontAlgn="b"/>
                      <a:r>
                        <a:rPr lang="es-CO" sz="1100" b="1" i="0" u="none" strike="noStrike" dirty="0">
                          <a:solidFill>
                            <a:srgbClr val="000000"/>
                          </a:solidFill>
                          <a:effectLst/>
                          <a:latin typeface="Calibri"/>
                        </a:rPr>
                        <a:t>PQR-sugerencia</a:t>
                      </a:r>
                    </a:p>
                  </a:txBody>
                  <a:tcPr marL="9525" marR="9525" marT="9525" marB="0" anchor="b">
                    <a:gradFill flip="none" rotWithShape="1">
                      <a:gsLst>
                        <a:gs pos="0">
                          <a:srgbClr val="A1E4F1">
                            <a:shade val="30000"/>
                            <a:satMod val="115000"/>
                          </a:srgbClr>
                        </a:gs>
                        <a:gs pos="50000">
                          <a:srgbClr val="A1E4F1">
                            <a:shade val="67500"/>
                            <a:satMod val="115000"/>
                          </a:srgbClr>
                        </a:gs>
                        <a:gs pos="100000">
                          <a:srgbClr val="A1E4F1">
                            <a:shade val="100000"/>
                            <a:satMod val="115000"/>
                          </a:srgbClr>
                        </a:gs>
                      </a:gsLst>
                      <a:path path="circle">
                        <a:fillToRect l="100000" t="100000"/>
                      </a:path>
                      <a:tileRect r="-100000" b="-100000"/>
                    </a:gradFill>
                  </a:tcPr>
                </a:tc>
                <a:tc>
                  <a:txBody>
                    <a:bodyPr/>
                    <a:lstStyle/>
                    <a:p>
                      <a:pPr algn="ctr" fontAlgn="b"/>
                      <a:r>
                        <a:rPr lang="es-CO" sz="1100" b="1" i="0" u="none" strike="noStrike" dirty="0">
                          <a:solidFill>
                            <a:srgbClr val="000000"/>
                          </a:solidFill>
                          <a:effectLst/>
                          <a:latin typeface="Calibri"/>
                        </a:rPr>
                        <a:t>1</a:t>
                      </a:r>
                    </a:p>
                  </a:txBody>
                  <a:tcPr marL="9525" marR="9525" marT="9525" marB="0" anchor="b">
                    <a:gradFill flip="none" rotWithShape="1">
                      <a:gsLst>
                        <a:gs pos="0">
                          <a:srgbClr val="A1E4F1">
                            <a:shade val="30000"/>
                            <a:satMod val="115000"/>
                          </a:srgbClr>
                        </a:gs>
                        <a:gs pos="50000">
                          <a:srgbClr val="A1E4F1">
                            <a:shade val="67500"/>
                            <a:satMod val="115000"/>
                          </a:srgbClr>
                        </a:gs>
                        <a:gs pos="100000">
                          <a:srgbClr val="A1E4F1">
                            <a:shade val="100000"/>
                            <a:satMod val="115000"/>
                          </a:srgbClr>
                        </a:gs>
                      </a:gsLst>
                      <a:path path="circle">
                        <a:fillToRect l="100000" t="100000"/>
                      </a:path>
                      <a:tileRect r="-100000" b="-100000"/>
                    </a:gradFill>
                  </a:tcPr>
                </a:tc>
              </a:tr>
              <a:tr h="307188">
                <a:tc>
                  <a:txBody>
                    <a:bodyPr/>
                    <a:lstStyle/>
                    <a:p>
                      <a:pPr algn="l" fontAlgn="b"/>
                      <a:r>
                        <a:rPr lang="es-CO" sz="1100" b="1" i="0" u="none" strike="noStrike" dirty="0">
                          <a:solidFill>
                            <a:srgbClr val="000000"/>
                          </a:solidFill>
                          <a:effectLst/>
                          <a:latin typeface="Calibri"/>
                        </a:rPr>
                        <a:t>PQR-Queja</a:t>
                      </a:r>
                    </a:p>
                  </a:txBody>
                  <a:tcPr marL="9525" marR="9525" marT="9525" marB="0" anchor="b">
                    <a:gradFill flip="none" rotWithShape="1">
                      <a:gsLst>
                        <a:gs pos="0">
                          <a:srgbClr val="A1E4F1">
                            <a:shade val="30000"/>
                            <a:satMod val="115000"/>
                          </a:srgbClr>
                        </a:gs>
                        <a:gs pos="50000">
                          <a:srgbClr val="A1E4F1">
                            <a:shade val="67500"/>
                            <a:satMod val="115000"/>
                          </a:srgbClr>
                        </a:gs>
                        <a:gs pos="100000">
                          <a:srgbClr val="A1E4F1">
                            <a:shade val="100000"/>
                            <a:satMod val="115000"/>
                          </a:srgbClr>
                        </a:gs>
                      </a:gsLst>
                      <a:path path="circle">
                        <a:fillToRect l="100000" t="100000"/>
                      </a:path>
                      <a:tileRect r="-100000" b="-100000"/>
                    </a:gradFill>
                  </a:tcPr>
                </a:tc>
                <a:tc>
                  <a:txBody>
                    <a:bodyPr/>
                    <a:lstStyle/>
                    <a:p>
                      <a:pPr algn="ctr" fontAlgn="b"/>
                      <a:r>
                        <a:rPr lang="es-CO" sz="1100" b="1" i="0" u="none" strike="noStrike" dirty="0" smtClean="0">
                          <a:solidFill>
                            <a:srgbClr val="000000"/>
                          </a:solidFill>
                          <a:effectLst/>
                          <a:latin typeface="Calibri"/>
                        </a:rPr>
                        <a:t>3</a:t>
                      </a:r>
                      <a:endParaRPr lang="es-CO" sz="1100" b="1" i="0" u="none" strike="noStrike" dirty="0">
                        <a:solidFill>
                          <a:srgbClr val="000000"/>
                        </a:solidFill>
                        <a:effectLst/>
                        <a:latin typeface="Calibri"/>
                      </a:endParaRPr>
                    </a:p>
                  </a:txBody>
                  <a:tcPr marL="9525" marR="9525" marT="9525" marB="0" anchor="b">
                    <a:gradFill flip="none" rotWithShape="1">
                      <a:gsLst>
                        <a:gs pos="0">
                          <a:srgbClr val="A1E4F1">
                            <a:shade val="30000"/>
                            <a:satMod val="115000"/>
                          </a:srgbClr>
                        </a:gs>
                        <a:gs pos="50000">
                          <a:srgbClr val="A1E4F1">
                            <a:shade val="67500"/>
                            <a:satMod val="115000"/>
                          </a:srgbClr>
                        </a:gs>
                        <a:gs pos="100000">
                          <a:srgbClr val="A1E4F1">
                            <a:shade val="100000"/>
                            <a:satMod val="115000"/>
                          </a:srgbClr>
                        </a:gs>
                      </a:gsLst>
                      <a:path path="circle">
                        <a:fillToRect l="100000" t="100000"/>
                      </a:path>
                      <a:tileRect r="-100000" b="-100000"/>
                    </a:gradFill>
                  </a:tcPr>
                </a:tc>
              </a:tr>
              <a:tr h="30718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rgbClr val="000000"/>
                          </a:solidFill>
                          <a:effectLst/>
                          <a:latin typeface="+mn-lt"/>
                        </a:rPr>
                        <a:t>Total</a:t>
                      </a:r>
                    </a:p>
                    <a:p>
                      <a:pPr algn="ctr" fontAlgn="b"/>
                      <a:endParaRPr lang="es-CO" sz="1100" b="1" i="0" u="none" strike="noStrike" dirty="0">
                        <a:solidFill>
                          <a:srgbClr val="000000"/>
                        </a:solidFill>
                        <a:effectLst/>
                        <a:latin typeface="Calibri"/>
                      </a:endParaRPr>
                    </a:p>
                  </a:txBody>
                  <a:tcPr marL="9525" marR="9525" marT="9525" marB="0" anchor="b">
                    <a:gradFill flip="none" rotWithShape="1">
                      <a:gsLst>
                        <a:gs pos="0">
                          <a:srgbClr val="A1E4F1">
                            <a:shade val="30000"/>
                            <a:satMod val="115000"/>
                          </a:srgbClr>
                        </a:gs>
                        <a:gs pos="50000">
                          <a:srgbClr val="A1E4F1">
                            <a:shade val="67500"/>
                            <a:satMod val="115000"/>
                          </a:srgbClr>
                        </a:gs>
                        <a:gs pos="100000">
                          <a:srgbClr val="A1E4F1">
                            <a:shade val="100000"/>
                            <a:satMod val="115000"/>
                          </a:srgbClr>
                        </a:gs>
                      </a:gsLst>
                      <a:path path="circle">
                        <a:fillToRect l="100000" t="100000"/>
                      </a:path>
                      <a:tileRect r="-100000" b="-100000"/>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rgbClr val="000000"/>
                          </a:solidFill>
                          <a:effectLst/>
                          <a:latin typeface="+mn-lt"/>
                        </a:rPr>
                        <a:t>115</a:t>
                      </a:r>
                    </a:p>
                    <a:p>
                      <a:pPr algn="ctr" fontAlgn="b"/>
                      <a:endParaRPr lang="es-CO" sz="1100" b="1" i="0" u="none" strike="noStrike" dirty="0">
                        <a:solidFill>
                          <a:srgbClr val="000000"/>
                        </a:solidFill>
                        <a:effectLst/>
                        <a:latin typeface="Calibri"/>
                      </a:endParaRPr>
                    </a:p>
                  </a:txBody>
                  <a:tcPr marL="9525" marR="9525" marT="9525" marB="0" anchor="b">
                    <a:gradFill flip="none" rotWithShape="1">
                      <a:gsLst>
                        <a:gs pos="0">
                          <a:srgbClr val="A1E4F1">
                            <a:shade val="30000"/>
                            <a:satMod val="115000"/>
                          </a:srgbClr>
                        </a:gs>
                        <a:gs pos="50000">
                          <a:srgbClr val="A1E4F1">
                            <a:shade val="67500"/>
                            <a:satMod val="115000"/>
                          </a:srgbClr>
                        </a:gs>
                        <a:gs pos="100000">
                          <a:srgbClr val="A1E4F1">
                            <a:shade val="100000"/>
                            <a:satMod val="115000"/>
                          </a:srgbClr>
                        </a:gs>
                      </a:gsLst>
                      <a:path path="circle">
                        <a:fillToRect l="100000" t="100000"/>
                      </a:path>
                      <a:tileRect r="-100000" b="-100000"/>
                    </a:gradFill>
                  </a:tcPr>
                </a:tc>
              </a:tr>
            </a:tbl>
          </a:graphicData>
        </a:graphic>
      </p:graphicFrame>
      <p:graphicFrame>
        <p:nvGraphicFramePr>
          <p:cNvPr id="4" name="3 Gráfico">
            <a:extLst>
              <a:ext uri="{FF2B5EF4-FFF2-40B4-BE49-F238E27FC236}">
                <a16:creationId xmlns:lc="http://schemas.openxmlformats.org/drawingml/2006/lockedCanvas" xmlns:a16="http://schemas.microsoft.com/office/drawing/2014/main" xmlns="" xmlns:xdr="http://schemas.openxmlformats.org/drawingml/2006/spreadsheetDrawing" id="{00000000-0008-0000-0500-000002000000}"/>
              </a:ext>
            </a:extLst>
          </p:cNvPr>
          <p:cNvGraphicFramePr>
            <a:graphicFrameLocks/>
          </p:cNvGraphicFramePr>
          <p:nvPr>
            <p:extLst>
              <p:ext uri="{D42A27DB-BD31-4B8C-83A1-F6EECF244321}">
                <p14:modId xmlns:p14="http://schemas.microsoft.com/office/powerpoint/2010/main" val="1390964274"/>
              </p:ext>
            </p:extLst>
          </p:nvPr>
        </p:nvGraphicFramePr>
        <p:xfrm>
          <a:off x="641478" y="2036178"/>
          <a:ext cx="5065358" cy="35073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9961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p:cNvSpPr txBox="1"/>
          <p:nvPr/>
        </p:nvSpPr>
        <p:spPr>
          <a:xfrm>
            <a:off x="2827867" y="1329264"/>
            <a:ext cx="5434390" cy="1077218"/>
          </a:xfrm>
          <a:prstGeom prst="rect">
            <a:avLst/>
          </a:prstGeom>
          <a:noFill/>
        </p:spPr>
        <p:txBody>
          <a:bodyPr wrap="square" rtlCol="0">
            <a:spAutoFit/>
          </a:bodyPr>
          <a:lstStyle/>
          <a:p>
            <a:pPr algn="ctr"/>
            <a:r>
              <a:rPr lang="es-CO" sz="3200" b="1" dirty="0" smtClean="0">
                <a:latin typeface="Arial" panose="020B0604020202020204" pitchFamily="34" charset="0"/>
                <a:cs typeface="Arial" panose="020B0604020202020204" pitchFamily="34" charset="0"/>
              </a:rPr>
              <a:t>PQR´S</a:t>
            </a:r>
          </a:p>
          <a:p>
            <a:pPr algn="ctr"/>
            <a:r>
              <a:rPr lang="es-CO" sz="3200" b="1" dirty="0" smtClean="0">
                <a:latin typeface="Arial" panose="020B0604020202020204" pitchFamily="34" charset="0"/>
                <a:cs typeface="Arial" panose="020B0604020202020204" pitchFamily="34" charset="0"/>
              </a:rPr>
              <a:t>TIEMPOS DE RESPUESTA</a:t>
            </a:r>
            <a:endParaRPr lang="es-CO" sz="3200" b="1" dirty="0">
              <a:latin typeface="Arial" panose="020B0604020202020204" pitchFamily="34" charset="0"/>
              <a:cs typeface="Arial" panose="020B0604020202020204" pitchFamily="34" charset="0"/>
            </a:endParaRPr>
          </a:p>
        </p:txBody>
      </p:sp>
      <p:graphicFrame>
        <p:nvGraphicFramePr>
          <p:cNvPr id="6" name="5 Gráfico">
            <a:extLst>
              <a:ext uri="{FF2B5EF4-FFF2-40B4-BE49-F238E27FC236}">
                <a16:creationId xmlns:lc="http://schemas.openxmlformats.org/drawingml/2006/lockedCanvas" xmlns:a16="http://schemas.microsoft.com/office/drawing/2014/main" xmlns="" xmlns:xdr="http://schemas.openxmlformats.org/drawingml/2006/spreadsheetDrawing" id="{00000000-0008-0000-0500-000006000000}"/>
              </a:ext>
            </a:extLst>
          </p:cNvPr>
          <p:cNvGraphicFramePr>
            <a:graphicFrameLocks/>
          </p:cNvGraphicFramePr>
          <p:nvPr>
            <p:extLst>
              <p:ext uri="{D42A27DB-BD31-4B8C-83A1-F6EECF244321}">
                <p14:modId xmlns:p14="http://schemas.microsoft.com/office/powerpoint/2010/main" val="1514131881"/>
              </p:ext>
            </p:extLst>
          </p:nvPr>
        </p:nvGraphicFramePr>
        <p:xfrm>
          <a:off x="469127" y="2337684"/>
          <a:ext cx="6694997" cy="39756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a:extLst>
              <a:ext uri="{FF2B5EF4-FFF2-40B4-BE49-F238E27FC236}">
                <a16:creationId xmlns:lc="http://schemas.openxmlformats.org/drawingml/2006/lockedCanvas" xmlns:a16="http://schemas.microsoft.com/office/drawing/2014/main" xmlns="" xmlns:xdr="http://schemas.openxmlformats.org/drawingml/2006/spreadsheetDrawing" id="{00000000-0008-0000-0500-000009000000}"/>
              </a:ext>
            </a:extLst>
          </p:cNvPr>
          <p:cNvGraphicFramePr>
            <a:graphicFrameLocks/>
          </p:cNvGraphicFramePr>
          <p:nvPr>
            <p:extLst>
              <p:ext uri="{D42A27DB-BD31-4B8C-83A1-F6EECF244321}">
                <p14:modId xmlns:p14="http://schemas.microsoft.com/office/powerpoint/2010/main" val="1541520962"/>
              </p:ext>
            </p:extLst>
          </p:nvPr>
        </p:nvGraphicFramePr>
        <p:xfrm>
          <a:off x="6364309" y="2406482"/>
          <a:ext cx="5014007" cy="3334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4781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6167</TotalTime>
  <Words>450</Words>
  <Application>Microsoft Office PowerPoint</Application>
  <PresentationFormat>Personalizado</PresentationFormat>
  <Paragraphs>119</Paragraphs>
  <Slides>15</Slides>
  <Notes>3</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INFORME DE RECEPCIÓN</vt:lpstr>
      <vt:lpstr>Presentación de PowerPoint</vt:lpstr>
      <vt:lpstr>COMUNICACIONES RECIBIDAS</vt:lpstr>
      <vt:lpstr>COMUNICACIONES recibidas</vt:lpstr>
      <vt:lpstr>COMUNICACIONES ENVIADAS</vt:lpstr>
      <vt:lpstr>COMUNICACIONES recibidas</vt:lpstr>
      <vt:lpstr>Presentación de PowerPoint</vt:lpstr>
      <vt:lpstr>Presentación de PowerPoint</vt:lpstr>
      <vt:lpstr>Presentación de PowerPoint</vt:lpstr>
      <vt:lpstr>Presentación de PowerPoint</vt:lpstr>
      <vt:lpstr>Presentación de PowerPoint</vt:lpstr>
      <vt:lpstr>Presentación de PowerPoint</vt:lpstr>
      <vt:lpstr>ENCOMIENDAS recibidas</vt:lpstr>
      <vt:lpstr>ENCOMIENDAS ENVIADAS</vt:lpstr>
      <vt:lpstr>GRACIAS  ADRIANA LUCIA  ARTEAGA  RECEPCIONISTA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Jefferson Dayan Viveros Acosta</dc:creator>
  <cp:lastModifiedBy>Windows User</cp:lastModifiedBy>
  <cp:revision>504</cp:revision>
  <dcterms:created xsi:type="dcterms:W3CDTF">2018-06-25T17:19:00Z</dcterms:created>
  <dcterms:modified xsi:type="dcterms:W3CDTF">2022-07-26T21:50:26Z</dcterms:modified>
</cp:coreProperties>
</file>